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80" r:id="rId2"/>
  </p:sldMasterIdLst>
  <p:notesMasterIdLst>
    <p:notesMasterId r:id="rId20"/>
  </p:notesMasterIdLst>
  <p:sldIdLst>
    <p:sldId id="293" r:id="rId3"/>
    <p:sldId id="294" r:id="rId4"/>
    <p:sldId id="295" r:id="rId5"/>
    <p:sldId id="292" r:id="rId6"/>
    <p:sldId id="257" r:id="rId7"/>
    <p:sldId id="281" r:id="rId8"/>
    <p:sldId id="259" r:id="rId9"/>
    <p:sldId id="260" r:id="rId10"/>
    <p:sldId id="261" r:id="rId11"/>
    <p:sldId id="286" r:id="rId12"/>
    <p:sldId id="287" r:id="rId13"/>
    <p:sldId id="288" r:id="rId14"/>
    <p:sldId id="289" r:id="rId15"/>
    <p:sldId id="262" r:id="rId16"/>
    <p:sldId id="290" r:id="rId17"/>
    <p:sldId id="291" r:id="rId18"/>
    <p:sldId id="296" r:id="rId19"/>
  </p:sldIdLst>
  <p:sldSz cx="14630400" cy="8229600"/>
  <p:notesSz cx="8229600" cy="14630400"/>
  <p:embeddedFontLst>
    <p:embeddedFont>
      <p:font typeface="Berlin Sans FB Demi" panose="020E0802020502020306" pitchFamily="34" charset="0"/>
      <p:bold r:id="rId21"/>
    </p:embeddedFont>
    <p:embeddedFont>
      <p:font typeface="Bookman Old Style" panose="02050604050505020204" pitchFamily="18" charset="0"/>
      <p:regular r:id="rId22"/>
      <p:bold r:id="rId23"/>
      <p:italic r:id="rId24"/>
      <p:boldItalic r:id="rId25"/>
    </p:embeddedFont>
    <p:embeddedFont>
      <p:font typeface="Cambria Math" panose="02040503050406030204" pitchFamily="18" charset="0"/>
      <p:regular r:id="rId26"/>
    </p:embeddedFont>
    <p:embeddedFont>
      <p:font typeface="Century Gothic" panose="020B0502020202020204" pitchFamily="34" charset="0"/>
      <p:regular r:id="rId27"/>
      <p:bold r:id="rId28"/>
      <p:italic r:id="rId29"/>
      <p:boldItalic r:id="rId30"/>
    </p:embeddedFont>
    <p:embeddedFont>
      <p:font typeface="Segoe UI Semibold" panose="020B0702040204020203" pitchFamily="34" charset="0"/>
      <p:bold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033" autoAdjust="0"/>
  </p:normalViewPr>
  <p:slideViewPr>
    <p:cSldViewPr snapToGrid="0" snapToObjects="1">
      <p:cViewPr>
        <p:scale>
          <a:sx n="60" d="100"/>
          <a:sy n="60" d="100"/>
        </p:scale>
        <p:origin x="-5"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918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384152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Ghana's decline was attributed to factors such as losing the King's trading monopoly, drought, and Almoravid Muslim invasion. New gold fields in Bure and trade routes opened, leading to attacks by </a:t>
            </a:r>
            <a:r>
              <a:rPr lang="en-US" dirty="0" err="1"/>
              <a:t>Sosso</a:t>
            </a:r>
            <a:r>
              <a:rPr lang="en-US" dirty="0"/>
              <a:t> ruler </a:t>
            </a:r>
            <a:r>
              <a:rPr lang="en-US" dirty="0" err="1"/>
              <a:t>Sumanguru</a:t>
            </a:r>
            <a:r>
              <a:rPr lang="en-US" dirty="0"/>
              <a:t>. In 1235, the Malinke people under Sundiata Keita and emerged, and the Mali Empire of Sundiata eventually surpassed Ghana.</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22808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2117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Tomorrow" pitchFamily="34" charset="-122"/>
                <a:cs typeface="Times New Roman" panose="02020603050405020304" pitchFamily="18" charset="0"/>
              </a:rPr>
              <a:t>By the end of the </a:t>
            </a:r>
            <a:r>
              <a:rPr lang="en-US" sz="1200" dirty="0">
                <a:solidFill>
                  <a:srgbClr val="FF0000"/>
                </a:solidFill>
                <a:latin typeface="Times New Roman" panose="02020603050405020304" pitchFamily="18" charset="0"/>
                <a:ea typeface="Tomorrow" pitchFamily="34" charset="-122"/>
                <a:cs typeface="Times New Roman" panose="02020603050405020304" pitchFamily="18" charset="0"/>
              </a:rPr>
              <a:t>16th century</a:t>
            </a:r>
            <a:r>
              <a:rPr lang="en-US" sz="1200" dirty="0">
                <a:latin typeface="Times New Roman" panose="02020603050405020304" pitchFamily="18" charset="0"/>
                <a:ea typeface="Tomorrow" pitchFamily="34" charset="-122"/>
                <a:cs typeface="Times New Roman" panose="02020603050405020304" pitchFamily="18" charset="0"/>
              </a:rPr>
              <a:t>, most ethnic groups constituting the modern Ghanaian population had settled in their present locations. These </a:t>
            </a:r>
            <a:r>
              <a:rPr lang="en-US" sz="1200" dirty="0">
                <a:solidFill>
                  <a:srgbClr val="FF0000"/>
                </a:solidFill>
                <a:latin typeface="Times New Roman" panose="02020603050405020304" pitchFamily="18" charset="0"/>
                <a:ea typeface="Tomorrow" pitchFamily="34" charset="-122"/>
                <a:cs typeface="Times New Roman" panose="02020603050405020304" pitchFamily="18" charset="0"/>
              </a:rPr>
              <a:t>migrations were partly influenced by the formation and disintegration of large states in the western Sudan</a:t>
            </a:r>
            <a:r>
              <a:rPr lang="en-US" sz="1200" dirty="0">
                <a:latin typeface="Times New Roman" panose="02020603050405020304" pitchFamily="18" charset="0"/>
                <a:ea typeface="Tomorrow" pitchFamily="34" charset="-122"/>
                <a:cs typeface="Times New Roman" panose="02020603050405020304" pitchFamily="18" charset="0"/>
              </a:rPr>
              <a:t>, including the </a:t>
            </a:r>
            <a:r>
              <a:rPr lang="en-US" sz="1200" dirty="0">
                <a:solidFill>
                  <a:srgbClr val="FF0000"/>
                </a:solidFill>
                <a:latin typeface="Times New Roman" panose="02020603050405020304" pitchFamily="18" charset="0"/>
                <a:ea typeface="Tomorrow" pitchFamily="34" charset="-122"/>
                <a:cs typeface="Times New Roman" panose="02020603050405020304" pitchFamily="18" charset="0"/>
              </a:rPr>
              <a:t>Soninke Kingdom of Ancient Ghana</a:t>
            </a:r>
            <a:r>
              <a:rPr lang="en-US" sz="1200" dirty="0">
                <a:latin typeface="Times New Roman" panose="02020603050405020304" pitchFamily="18" charset="0"/>
                <a:ea typeface="Tomorrow" pitchFamily="34" charset="-122"/>
                <a:cs typeface="Times New Roman" panose="02020603050405020304" pitchFamily="18" charset="0"/>
              </a:rPr>
              <a:t>. its legacy endured, inspiring the naming of modern Ghana upon independence in 1957.</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story of Bida, the black snake, explains the wealth of ancient Ghana. He demanded an annual sacrifice for prosperity, which involved a virgin being sacrificed. After being rescued by </a:t>
            </a:r>
            <a:r>
              <a:rPr lang="en-US" dirty="0" err="1"/>
              <a:t>Madou</a:t>
            </a:r>
            <a:r>
              <a:rPr lang="en-US" dirty="0"/>
              <a:t> </a:t>
            </a:r>
            <a:r>
              <a:rPr lang="en-US" dirty="0" err="1"/>
              <a:t>Sarolle's</a:t>
            </a:r>
            <a:r>
              <a:rPr lang="en-US" dirty="0"/>
              <a:t> fiancé, Bida took revenge, leading to a drought and decline in gold mining. Archaeological evidence supports the story, showing abundant sheep, cows, and goats until the 12th century.</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30463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21752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3784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story of Bida, the black snake, explains the wealth of ancient Ghana. He demanded an annual sacrifice for prosperity, which involved a virgin being sacrificed. After being rescued by </a:t>
            </a:r>
            <a:r>
              <a:rPr lang="en-US" dirty="0" err="1"/>
              <a:t>Madou</a:t>
            </a:r>
            <a:r>
              <a:rPr lang="en-US" dirty="0"/>
              <a:t> </a:t>
            </a:r>
            <a:r>
              <a:rPr lang="en-US" dirty="0" err="1"/>
              <a:t>Sarolle's</a:t>
            </a:r>
            <a:r>
              <a:rPr lang="en-US" dirty="0"/>
              <a:t> fiancé, Bida took revenge, leading to a drought and decline in gold mining. Archaeological evidence supports the story, showing abundant sheep, cows, and goats until the 12th century.</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Maghreb traders from North Africa began their journey to Ghana, passing through </a:t>
            </a:r>
            <a:r>
              <a:rPr lang="en-US" dirty="0" err="1"/>
              <a:t>Tahert</a:t>
            </a:r>
            <a:r>
              <a:rPr lang="en-US" dirty="0"/>
              <a:t>, </a:t>
            </a:r>
            <a:r>
              <a:rPr lang="en-US" dirty="0" err="1"/>
              <a:t>Sjilmasa</a:t>
            </a:r>
            <a:r>
              <a:rPr lang="en-US" dirty="0"/>
              <a:t>, </a:t>
            </a:r>
            <a:r>
              <a:rPr lang="en-US" dirty="0" err="1"/>
              <a:t>Awdaghust</a:t>
            </a:r>
            <a:r>
              <a:rPr lang="en-US" dirty="0"/>
              <a:t>, and eventually reaching </a:t>
            </a:r>
            <a:r>
              <a:rPr lang="en-US" dirty="0" err="1"/>
              <a:t>Kumbi</a:t>
            </a:r>
            <a:r>
              <a:rPr lang="en-US" dirty="0"/>
              <a:t> Saleh, the royal town of Ancient Ghana.</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Ghana's decline was attributed to factors such as losing the King's trading monopoly, drought, and Almoravid Muslim invasion. New gold fields in Bure and trade routes opened, leading to attacks by </a:t>
            </a:r>
            <a:r>
              <a:rPr lang="en-US" dirty="0" err="1"/>
              <a:t>Sosso</a:t>
            </a:r>
            <a:r>
              <a:rPr lang="en-US" dirty="0"/>
              <a:t> ruler </a:t>
            </a:r>
            <a:r>
              <a:rPr lang="en-US" dirty="0" err="1"/>
              <a:t>Sumanguru</a:t>
            </a:r>
            <a:r>
              <a:rPr lang="en-US" dirty="0"/>
              <a:t>. In 1235, the Malinke people under Sundiata Keita and emerged, and the Mali Empire of Sundiata eventually surpassed Ghana.</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Ghana's decline was attributed to factors such as losing the King's trading monopoly, drought, and Almoravid Muslim invasion. New gold fields in Bure and trade routes opened, leading to attacks by </a:t>
            </a:r>
            <a:r>
              <a:rPr lang="en-US" dirty="0" err="1"/>
              <a:t>Sosso</a:t>
            </a:r>
            <a:r>
              <a:rPr lang="en-US" dirty="0"/>
              <a:t> ruler </a:t>
            </a:r>
            <a:r>
              <a:rPr lang="en-US" dirty="0" err="1"/>
              <a:t>Sumanguru</a:t>
            </a:r>
            <a:r>
              <a:rPr lang="en-US" dirty="0"/>
              <a:t>. In 1235, the Malinke people under Sundiata Keita and emerged, and the Mali Empire of Sundiata eventually surpassed Ghana.</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1658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Ghana's decline was attributed to factors such as losing the King's trading monopoly, drought, and Almoravid Muslim invasion. New gold fields in Bure and trade routes opened, leading to attacks by </a:t>
            </a:r>
            <a:r>
              <a:rPr lang="en-US" dirty="0" err="1"/>
              <a:t>Sosso</a:t>
            </a:r>
            <a:r>
              <a:rPr lang="en-US" dirty="0"/>
              <a:t> ruler </a:t>
            </a:r>
            <a:r>
              <a:rPr lang="en-US" dirty="0" err="1"/>
              <a:t>Sumanguru</a:t>
            </a:r>
            <a:r>
              <a:rPr lang="en-US" dirty="0"/>
              <a:t>. In 1235, the Malinke people under Sundiata Keita and emerged, and the Mali Empire of Sundiata eventually surpassed Ghana.</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2613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0148-4355-4E5B-98D4-DD8340561F35}"/>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F56652BB-C72E-4939-8E21-F1E003AB6DF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E10CBCE0-65C5-44B3-A3F9-EA187005B9E5}"/>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9FD36AB6-44C0-4DB2-88B7-A6C891549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1A486-D51E-49B4-9A56-2EDF58B5567A}"/>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4277819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0B6F-30DE-468A-BD87-2007DA50B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CA13C5-652B-4449-8C07-2D37B8E711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8A834-DEDA-420C-ACA7-A935B1166879}"/>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15E4F2B1-4937-4D9E-84DB-9685EC5D2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8F0EC-B75D-4BE4-BF8A-DCEB91E4896E}"/>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2882849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6E47-D16E-4D98-A44B-3778EF874EBF}"/>
              </a:ext>
            </a:extLst>
          </p:cNvPr>
          <p:cNvSpPr>
            <a:spLocks noGrp="1"/>
          </p:cNvSpPr>
          <p:nvPr>
            <p:ph type="title"/>
          </p:nvPr>
        </p:nvSpPr>
        <p:spPr>
          <a:xfrm>
            <a:off x="998221" y="2051689"/>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CFAB06CC-4AFF-4DC7-AD0F-CB2A4BA9FB29}"/>
              </a:ext>
            </a:extLst>
          </p:cNvPr>
          <p:cNvSpPr>
            <a:spLocks noGrp="1"/>
          </p:cNvSpPr>
          <p:nvPr>
            <p:ph type="body" idx="1"/>
          </p:nvPr>
        </p:nvSpPr>
        <p:spPr>
          <a:xfrm>
            <a:off x="998221" y="5507359"/>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5C3182-E31B-4285-91A1-E1B14F936CD8}"/>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09D39388-1037-41A6-8F41-DEAE8A921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50970-EB1E-4CDF-AB77-46E6D284167A}"/>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3680883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059F-2983-4415-B3CE-08B6F5BB2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BB7D0A-37BE-45E5-A3BA-329BF9C0557A}"/>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565EF-6139-4AC2-A8CE-360271E443E3}"/>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797D9-5A4C-48E5-88C2-2F801E019AA3}"/>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6" name="Footer Placeholder 5">
            <a:extLst>
              <a:ext uri="{FF2B5EF4-FFF2-40B4-BE49-F238E27FC236}">
                <a16:creationId xmlns:a16="http://schemas.microsoft.com/office/drawing/2014/main" id="{E9B793AF-8299-462F-AAB2-B7EEDC708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538FD-76EB-4CA2-B9C7-26D5FB95C98C}"/>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1779178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9BB5-7F25-4F06-9559-417A936ACF1E}"/>
              </a:ext>
            </a:extLst>
          </p:cNvPr>
          <p:cNvSpPr>
            <a:spLocks noGrp="1"/>
          </p:cNvSpPr>
          <p:nvPr>
            <p:ph type="title"/>
          </p:nvPr>
        </p:nvSpPr>
        <p:spPr>
          <a:xfrm>
            <a:off x="1007746" y="438153"/>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690EE4-73F8-4732-9E03-512A56411DBC}"/>
              </a:ext>
            </a:extLst>
          </p:cNvPr>
          <p:cNvSpPr>
            <a:spLocks noGrp="1"/>
          </p:cNvSpPr>
          <p:nvPr>
            <p:ph type="body" idx="1"/>
          </p:nvPr>
        </p:nvSpPr>
        <p:spPr>
          <a:xfrm>
            <a:off x="1007748"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E0A6612D-7C66-425C-A534-84FAC3531102}"/>
              </a:ext>
            </a:extLst>
          </p:cNvPr>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2F807-51C0-4CF9-9212-61C01F40D62A}"/>
              </a:ext>
            </a:extLst>
          </p:cNvPr>
          <p:cNvSpPr>
            <a:spLocks noGrp="1"/>
          </p:cNvSpPr>
          <p:nvPr>
            <p:ph type="body" sz="quarter" idx="3"/>
          </p:nvPr>
        </p:nvSpPr>
        <p:spPr>
          <a:xfrm>
            <a:off x="7406641"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C3457B55-AA46-41E6-8DB5-0812350EA238}"/>
              </a:ext>
            </a:extLst>
          </p:cNvPr>
          <p:cNvSpPr>
            <a:spLocks noGrp="1"/>
          </p:cNvSpPr>
          <p:nvPr>
            <p:ph sz="quarter" idx="4"/>
          </p:nvPr>
        </p:nvSpPr>
        <p:spPr>
          <a:xfrm>
            <a:off x="7406641"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AFCAFE-D6FD-4D45-9F4B-BA106DA585DB}"/>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8" name="Footer Placeholder 7">
            <a:extLst>
              <a:ext uri="{FF2B5EF4-FFF2-40B4-BE49-F238E27FC236}">
                <a16:creationId xmlns:a16="http://schemas.microsoft.com/office/drawing/2014/main" id="{CD4957E2-45F6-4E8A-A1E6-5E5439E2AE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52F368-8D45-4AF2-BA8D-E46C70CA5B22}"/>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28389189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B3E4-8340-4E53-8F58-A90016DD5C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0D2E59-8C21-4B19-975F-A40AA2D44DFE}"/>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4" name="Footer Placeholder 3">
            <a:extLst>
              <a:ext uri="{FF2B5EF4-FFF2-40B4-BE49-F238E27FC236}">
                <a16:creationId xmlns:a16="http://schemas.microsoft.com/office/drawing/2014/main" id="{C31D4D4D-538B-4B6C-ACBA-307CD42C45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7A107-88DA-42AE-938C-A30A5492C805}"/>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2684948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236AA0-CD49-4757-9A37-AA39EEE7F46D}"/>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3" name="Footer Placeholder 2">
            <a:extLst>
              <a:ext uri="{FF2B5EF4-FFF2-40B4-BE49-F238E27FC236}">
                <a16:creationId xmlns:a16="http://schemas.microsoft.com/office/drawing/2014/main" id="{CD7D090A-74E8-4973-AA72-236306BE7D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F19866-CBF9-422B-A74F-858CB4CA3AAB}"/>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18757960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59F8-2778-42F4-8BC8-EEB9C475301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94FD5B12-49A8-4F17-BA66-C69158192FBA}"/>
              </a:ext>
            </a:extLst>
          </p:cNvPr>
          <p:cNvSpPr>
            <a:spLocks noGrp="1"/>
          </p:cNvSpPr>
          <p:nvPr>
            <p:ph idx="1"/>
          </p:nvPr>
        </p:nvSpPr>
        <p:spPr>
          <a:xfrm>
            <a:off x="6219826" y="1184913"/>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FD4993-67CC-4BA4-B15B-5DC041B4439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4E0E7AA-0995-40AC-AB25-E9D512B67F9A}"/>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6" name="Footer Placeholder 5">
            <a:extLst>
              <a:ext uri="{FF2B5EF4-FFF2-40B4-BE49-F238E27FC236}">
                <a16:creationId xmlns:a16="http://schemas.microsoft.com/office/drawing/2014/main" id="{526298C9-FCB0-4BC5-A4FF-3DD22D64F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E3D36-33B4-4B66-8390-4CF0B8095CC4}"/>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293787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F6C4-BEB5-4C27-859A-6FEAC51AF9A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8E86A191-7251-43D2-AB61-83E8B3C90B13}"/>
              </a:ext>
            </a:extLst>
          </p:cNvPr>
          <p:cNvSpPr>
            <a:spLocks noGrp="1"/>
          </p:cNvSpPr>
          <p:nvPr>
            <p:ph type="pic" idx="1"/>
          </p:nvPr>
        </p:nvSpPr>
        <p:spPr>
          <a:xfrm>
            <a:off x="6219826" y="1184913"/>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E8B453FA-E8B2-4870-B54F-1ED76DEE12F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E39B7FF8-2A6A-4245-B3B6-17A9452DEDE1}"/>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6" name="Footer Placeholder 5">
            <a:extLst>
              <a:ext uri="{FF2B5EF4-FFF2-40B4-BE49-F238E27FC236}">
                <a16:creationId xmlns:a16="http://schemas.microsoft.com/office/drawing/2014/main" id="{5620292F-6E1F-4D3C-A849-0D6C0AD8D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FFFEF-F6A0-4BBD-8B02-5A6FE08600DE}"/>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11980616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624D-5893-4451-A241-3AF38C7C9D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41E0D0-DC37-4570-96DC-53DF851707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E1A96-561C-44FD-A6F8-E9567538AF88}"/>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8BB73F7C-5CE9-4B20-90B9-6017B4948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915C8-63DE-46A0-A58F-E70383F00618}"/>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12133995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3DC554-0120-461C-A578-D24F24EF20B8}"/>
              </a:ext>
            </a:extLst>
          </p:cNvPr>
          <p:cNvSpPr>
            <a:spLocks noGrp="1"/>
          </p:cNvSpPr>
          <p:nvPr>
            <p:ph type="title" orient="vert"/>
          </p:nvPr>
        </p:nvSpPr>
        <p:spPr>
          <a:xfrm>
            <a:off x="10469881"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83BE9-C338-4DB2-9A4E-D9A9596F3F70}"/>
              </a:ext>
            </a:extLst>
          </p:cNvPr>
          <p:cNvSpPr>
            <a:spLocks noGrp="1"/>
          </p:cNvSpPr>
          <p:nvPr>
            <p:ph type="body" orient="vert" idx="1"/>
          </p:nvPr>
        </p:nvSpPr>
        <p:spPr>
          <a:xfrm>
            <a:off x="1005841"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D21B1-32E4-4BC2-8B50-C21A8E1CED6E}"/>
              </a:ext>
            </a:extLst>
          </p:cNvPr>
          <p:cNvSpPr>
            <a:spLocks noGrp="1"/>
          </p:cNvSpPr>
          <p:nvPr>
            <p:ph type="dt" sz="half" idx="10"/>
          </p:nvPr>
        </p:nvSpPr>
        <p:spPr/>
        <p:txBody>
          <a:body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22D8B7DD-83D8-4A9F-8B6F-7B57CF1DE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2E64A-008E-4FC5-B90B-DF6D4C1A4D83}"/>
              </a:ext>
            </a:extLst>
          </p:cNvPr>
          <p:cNvSpPr>
            <a:spLocks noGrp="1"/>
          </p:cNvSpPr>
          <p:nvPr>
            <p:ph type="sldNum" sz="quarter" idx="12"/>
          </p:nvPr>
        </p:nvSpPr>
        <p:spPr/>
        <p:txBody>
          <a:bodyPr/>
          <a:lstStyle/>
          <a:p>
            <a:fld id="{258BCD56-1AE7-4395-A4F0-CDAED52E4663}" type="slidenum">
              <a:rPr lang="en-US" smtClean="0"/>
              <a:t>‹#›</a:t>
            </a:fld>
            <a:endParaRPr lang="en-US"/>
          </a:p>
        </p:txBody>
      </p:sp>
    </p:spTree>
    <p:extLst>
      <p:ext uri="{BB962C8B-B14F-4D97-AF65-F5344CB8AC3E}">
        <p14:creationId xmlns:p14="http://schemas.microsoft.com/office/powerpoint/2010/main" val="15457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7F4BA-EC5E-4214-9FDB-FF1194885CB6}"/>
              </a:ext>
            </a:extLst>
          </p:cNvPr>
          <p:cNvSpPr>
            <a:spLocks noGrp="1"/>
          </p:cNvSpPr>
          <p:nvPr>
            <p:ph type="title"/>
          </p:nvPr>
        </p:nvSpPr>
        <p:spPr>
          <a:xfrm>
            <a:off x="1005840" y="438153"/>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E589E7-8872-4C33-B1B3-8DC06A173ECF}"/>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A3F8A-DB93-4818-9DD8-5A9F5174AE7E}"/>
              </a:ext>
            </a:extLst>
          </p:cNvPr>
          <p:cNvSpPr>
            <a:spLocks noGrp="1"/>
          </p:cNvSpPr>
          <p:nvPr>
            <p:ph type="dt" sz="half" idx="2"/>
          </p:nvPr>
        </p:nvSpPr>
        <p:spPr>
          <a:xfrm>
            <a:off x="1005840" y="7627623"/>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E56B86B2-E6E1-44F0-B6B5-E0D033535D0B}" type="datetimeFigureOut">
              <a:rPr lang="en-US" smtClean="0"/>
              <a:t>12/10/2024</a:t>
            </a:fld>
            <a:endParaRPr lang="en-US"/>
          </a:p>
        </p:txBody>
      </p:sp>
      <p:sp>
        <p:nvSpPr>
          <p:cNvPr id="5" name="Footer Placeholder 4">
            <a:extLst>
              <a:ext uri="{FF2B5EF4-FFF2-40B4-BE49-F238E27FC236}">
                <a16:creationId xmlns:a16="http://schemas.microsoft.com/office/drawing/2014/main" id="{EF1CDD65-F2DB-46A6-81CF-91727D8CB91A}"/>
              </a:ext>
            </a:extLst>
          </p:cNvPr>
          <p:cNvSpPr>
            <a:spLocks noGrp="1"/>
          </p:cNvSpPr>
          <p:nvPr>
            <p:ph type="ftr" sz="quarter" idx="3"/>
          </p:nvPr>
        </p:nvSpPr>
        <p:spPr>
          <a:xfrm>
            <a:off x="4846320" y="7627623"/>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8169F5-FE44-4FF8-BD7F-7E9C37B02B52}"/>
              </a:ext>
            </a:extLst>
          </p:cNvPr>
          <p:cNvSpPr>
            <a:spLocks noGrp="1"/>
          </p:cNvSpPr>
          <p:nvPr>
            <p:ph type="sldNum" sz="quarter" idx="4"/>
          </p:nvPr>
        </p:nvSpPr>
        <p:spPr>
          <a:xfrm>
            <a:off x="10332720" y="7627623"/>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258BCD56-1AE7-4395-A4F0-CDAED52E4663}" type="slidenum">
              <a:rPr lang="en-US" smtClean="0"/>
              <a:t>‹#›</a:t>
            </a:fld>
            <a:endParaRPr lang="en-US"/>
          </a:p>
        </p:txBody>
      </p:sp>
    </p:spTree>
    <p:extLst>
      <p:ext uri="{BB962C8B-B14F-4D97-AF65-F5344CB8AC3E}">
        <p14:creationId xmlns:p14="http://schemas.microsoft.com/office/powerpoint/2010/main" val="57833789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phoenixajournal.wordpress.com/2012/02/23/thank-you/"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www.fhfa.gov/sites/default/files/2024-09/UADAggs_county_v3_2.zip" TargetMode="External"/><Relationship Id="rId4" Type="http://schemas.openxmlformats.org/officeDocument/2006/relationships/hyperlink" Target="https://www.irs.gov/statistics/soi-tax-stats-migration-data-2013-202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oup of buildings with trees and roads&#10;&#10;Description automatically generated">
            <a:extLst>
              <a:ext uri="{FF2B5EF4-FFF2-40B4-BE49-F238E27FC236}">
                <a16:creationId xmlns:a16="http://schemas.microsoft.com/office/drawing/2014/main" id="{F6BFB54A-5132-779B-DCF9-EA8E701B6D11}"/>
              </a:ext>
            </a:extLst>
          </p:cNvPr>
          <p:cNvPicPr>
            <a:picLocks noChangeAspect="1"/>
          </p:cNvPicPr>
          <p:nvPr/>
        </p:nvPicPr>
        <p:blipFill rotWithShape="1">
          <a:blip r:embed="rId3"/>
          <a:srcRect l="223" r="223"/>
          <a:stretch/>
        </p:blipFill>
        <p:spPr>
          <a:xfrm>
            <a:off x="1" y="-1"/>
            <a:ext cx="14630399" cy="8229599"/>
          </a:xfrm>
          <a:prstGeom prst="rect">
            <a:avLst/>
          </a:prstGeom>
        </p:spPr>
      </p:pic>
      <p:pic>
        <p:nvPicPr>
          <p:cNvPr id="25" name="Picture 24">
            <a:extLst>
              <a:ext uri="{FF2B5EF4-FFF2-40B4-BE49-F238E27FC236}">
                <a16:creationId xmlns:a16="http://schemas.microsoft.com/office/drawing/2014/main" id="{0E471607-5D57-373D-22EC-CC938CD22005}"/>
              </a:ext>
            </a:extLst>
          </p:cNvPr>
          <p:cNvPicPr>
            <a:picLocks noChangeAspect="1"/>
          </p:cNvPicPr>
          <p:nvPr/>
        </p:nvPicPr>
        <p:blipFill>
          <a:blip r:embed="rId4"/>
          <a:srcRect/>
          <a:stretch/>
        </p:blipFill>
        <p:spPr>
          <a:xfrm>
            <a:off x="15166974" y="-2"/>
            <a:ext cx="14624314" cy="8229600"/>
          </a:xfrm>
          <a:prstGeom prst="rect">
            <a:avLst/>
          </a:prstGeom>
        </p:spPr>
      </p:pic>
      <p:sp>
        <p:nvSpPr>
          <p:cNvPr id="19" name="Freeform: Shape 18">
            <a:extLst>
              <a:ext uri="{FF2B5EF4-FFF2-40B4-BE49-F238E27FC236}">
                <a16:creationId xmlns:a16="http://schemas.microsoft.com/office/drawing/2014/main" id="{BAE0E9E7-C557-5DFD-512D-F693DAE62D5F}"/>
              </a:ext>
            </a:extLst>
          </p:cNvPr>
          <p:cNvSpPr/>
          <p:nvPr/>
        </p:nvSpPr>
        <p:spPr>
          <a:xfrm>
            <a:off x="2" y="0"/>
            <a:ext cx="14630399" cy="8229600"/>
          </a:xfrm>
          <a:custGeom>
            <a:avLst/>
            <a:gdLst/>
            <a:ahLst/>
            <a:cxnLst/>
            <a:rect l="l" t="t" r="r" b="b"/>
            <a:pathLst>
              <a:path w="14630399" h="8229600">
                <a:moveTo>
                  <a:pt x="1705585" y="7583080"/>
                </a:moveTo>
                <a:lnTo>
                  <a:pt x="1705585" y="7642676"/>
                </a:lnTo>
                <a:lnTo>
                  <a:pt x="1777181" y="7642676"/>
                </a:lnTo>
                <a:lnTo>
                  <a:pt x="1777181" y="7583080"/>
                </a:lnTo>
                <a:close/>
                <a:moveTo>
                  <a:pt x="1306229" y="7574480"/>
                </a:moveTo>
                <a:cubicBezTo>
                  <a:pt x="1320628" y="7574480"/>
                  <a:pt x="1331027" y="7575814"/>
                  <a:pt x="1337427" y="7578480"/>
                </a:cubicBezTo>
                <a:cubicBezTo>
                  <a:pt x="1347426" y="7582746"/>
                  <a:pt x="1352426" y="7590879"/>
                  <a:pt x="1352426" y="7602879"/>
                </a:cubicBezTo>
                <a:cubicBezTo>
                  <a:pt x="1352426" y="7614478"/>
                  <a:pt x="1347559" y="7622211"/>
                  <a:pt x="1337827" y="7626077"/>
                </a:cubicBezTo>
                <a:cubicBezTo>
                  <a:pt x="1331960" y="7628344"/>
                  <a:pt x="1321828" y="7629477"/>
                  <a:pt x="1307428" y="7629477"/>
                </a:cubicBezTo>
                <a:cubicBezTo>
                  <a:pt x="1289963" y="7629477"/>
                  <a:pt x="1280363" y="7628644"/>
                  <a:pt x="1278630" y="7626977"/>
                </a:cubicBezTo>
                <a:cubicBezTo>
                  <a:pt x="1276897" y="7625311"/>
                  <a:pt x="1276030" y="7616611"/>
                  <a:pt x="1276030" y="7600879"/>
                </a:cubicBezTo>
                <a:cubicBezTo>
                  <a:pt x="1276030" y="7585813"/>
                  <a:pt x="1276764" y="7577647"/>
                  <a:pt x="1278230" y="7576380"/>
                </a:cubicBezTo>
                <a:cubicBezTo>
                  <a:pt x="1279697" y="7575114"/>
                  <a:pt x="1289029" y="7574480"/>
                  <a:pt x="1306229" y="7574480"/>
                </a:cubicBezTo>
                <a:close/>
                <a:moveTo>
                  <a:pt x="3587880" y="7570481"/>
                </a:moveTo>
                <a:cubicBezTo>
                  <a:pt x="3588546" y="7571280"/>
                  <a:pt x="3594613" y="7579413"/>
                  <a:pt x="3606079" y="7594879"/>
                </a:cubicBezTo>
                <a:cubicBezTo>
                  <a:pt x="3613412" y="7604878"/>
                  <a:pt x="3620078" y="7612611"/>
                  <a:pt x="3626078" y="7618078"/>
                </a:cubicBezTo>
                <a:cubicBezTo>
                  <a:pt x="3623411" y="7625144"/>
                  <a:pt x="3618112" y="7631277"/>
                  <a:pt x="3610179" y="7636476"/>
                </a:cubicBezTo>
                <a:cubicBezTo>
                  <a:pt x="3602246" y="7641676"/>
                  <a:pt x="3594413" y="7644276"/>
                  <a:pt x="3586680" y="7644276"/>
                </a:cubicBezTo>
                <a:cubicBezTo>
                  <a:pt x="3578147" y="7644276"/>
                  <a:pt x="3571348" y="7641343"/>
                  <a:pt x="3566281" y="7635477"/>
                </a:cubicBezTo>
                <a:cubicBezTo>
                  <a:pt x="3561348" y="7630010"/>
                  <a:pt x="3558882" y="7622944"/>
                  <a:pt x="3558882" y="7614278"/>
                </a:cubicBezTo>
                <a:cubicBezTo>
                  <a:pt x="3558882" y="7605878"/>
                  <a:pt x="3561882" y="7597412"/>
                  <a:pt x="3567881" y="7588879"/>
                </a:cubicBezTo>
                <a:cubicBezTo>
                  <a:pt x="3573481" y="7580747"/>
                  <a:pt x="3580147" y="7574614"/>
                  <a:pt x="3587880" y="7570481"/>
                </a:cubicBezTo>
                <a:close/>
                <a:moveTo>
                  <a:pt x="1297629" y="7465287"/>
                </a:moveTo>
                <a:cubicBezTo>
                  <a:pt x="1312295" y="7465287"/>
                  <a:pt x="1322828" y="7466287"/>
                  <a:pt x="1329227" y="7468287"/>
                </a:cubicBezTo>
                <a:cubicBezTo>
                  <a:pt x="1340693" y="7472020"/>
                  <a:pt x="1346426" y="7479619"/>
                  <a:pt x="1346426" y="7491085"/>
                </a:cubicBezTo>
                <a:cubicBezTo>
                  <a:pt x="1346426" y="7507484"/>
                  <a:pt x="1332094" y="7515684"/>
                  <a:pt x="1303429" y="7515684"/>
                </a:cubicBezTo>
                <a:cubicBezTo>
                  <a:pt x="1287963" y="7515684"/>
                  <a:pt x="1279497" y="7515084"/>
                  <a:pt x="1278030" y="7513884"/>
                </a:cubicBezTo>
                <a:cubicBezTo>
                  <a:pt x="1275764" y="7512284"/>
                  <a:pt x="1274630" y="7504818"/>
                  <a:pt x="1274630" y="7491485"/>
                </a:cubicBezTo>
                <a:cubicBezTo>
                  <a:pt x="1274630" y="7488952"/>
                  <a:pt x="1274864" y="7485119"/>
                  <a:pt x="1275330" y="7479986"/>
                </a:cubicBezTo>
                <a:cubicBezTo>
                  <a:pt x="1275797" y="7474853"/>
                  <a:pt x="1276030" y="7471020"/>
                  <a:pt x="1276030" y="7468487"/>
                </a:cubicBezTo>
                <a:cubicBezTo>
                  <a:pt x="1276030" y="7466354"/>
                  <a:pt x="1283230" y="7465287"/>
                  <a:pt x="1297629" y="7465287"/>
                </a:cubicBezTo>
                <a:close/>
                <a:moveTo>
                  <a:pt x="3625278" y="7443488"/>
                </a:moveTo>
                <a:cubicBezTo>
                  <a:pt x="3639943" y="7443488"/>
                  <a:pt x="3647276" y="7449755"/>
                  <a:pt x="3647276" y="7462287"/>
                </a:cubicBezTo>
                <a:cubicBezTo>
                  <a:pt x="3647276" y="7474820"/>
                  <a:pt x="3635544" y="7487552"/>
                  <a:pt x="3612078" y="7500485"/>
                </a:cubicBezTo>
                <a:cubicBezTo>
                  <a:pt x="3603679" y="7489685"/>
                  <a:pt x="3599479" y="7478486"/>
                  <a:pt x="3599479" y="7466887"/>
                </a:cubicBezTo>
                <a:cubicBezTo>
                  <a:pt x="3599479" y="7459821"/>
                  <a:pt x="3601979" y="7454154"/>
                  <a:pt x="3606979" y="7449888"/>
                </a:cubicBezTo>
                <a:cubicBezTo>
                  <a:pt x="3611979" y="7445621"/>
                  <a:pt x="3618078" y="7443488"/>
                  <a:pt x="3625278" y="7443488"/>
                </a:cubicBezTo>
                <a:close/>
                <a:moveTo>
                  <a:pt x="2898480" y="7442288"/>
                </a:moveTo>
                <a:cubicBezTo>
                  <a:pt x="2909679" y="7442288"/>
                  <a:pt x="2915279" y="7451021"/>
                  <a:pt x="2915279" y="7468487"/>
                </a:cubicBezTo>
                <a:lnTo>
                  <a:pt x="2915279" y="7615078"/>
                </a:lnTo>
                <a:cubicBezTo>
                  <a:pt x="2915279" y="7621744"/>
                  <a:pt x="2913979" y="7627244"/>
                  <a:pt x="2911379" y="7631577"/>
                </a:cubicBezTo>
                <a:cubicBezTo>
                  <a:pt x="2908780" y="7635910"/>
                  <a:pt x="2904480" y="7638076"/>
                  <a:pt x="2898480" y="7638076"/>
                </a:cubicBezTo>
                <a:cubicBezTo>
                  <a:pt x="2892481" y="7638076"/>
                  <a:pt x="2888181" y="7635910"/>
                  <a:pt x="2885581" y="7631577"/>
                </a:cubicBezTo>
                <a:cubicBezTo>
                  <a:pt x="2882981" y="7627244"/>
                  <a:pt x="2881681" y="7621744"/>
                  <a:pt x="2881681" y="7615078"/>
                </a:cubicBezTo>
                <a:lnTo>
                  <a:pt x="2881681" y="7468487"/>
                </a:lnTo>
                <a:cubicBezTo>
                  <a:pt x="2881681" y="7451021"/>
                  <a:pt x="2887281" y="7442288"/>
                  <a:pt x="2898480" y="7442288"/>
                </a:cubicBezTo>
                <a:close/>
                <a:moveTo>
                  <a:pt x="5088830" y="7440288"/>
                </a:moveTo>
                <a:cubicBezTo>
                  <a:pt x="5094163" y="7440288"/>
                  <a:pt x="5098163" y="7442655"/>
                  <a:pt x="5100829" y="7447388"/>
                </a:cubicBezTo>
                <a:cubicBezTo>
                  <a:pt x="5103496" y="7452121"/>
                  <a:pt x="5104830" y="7459887"/>
                  <a:pt x="5104830" y="7470687"/>
                </a:cubicBezTo>
                <a:lnTo>
                  <a:pt x="5104830" y="7511084"/>
                </a:lnTo>
                <a:lnTo>
                  <a:pt x="5070832" y="7511084"/>
                </a:lnTo>
                <a:lnTo>
                  <a:pt x="5070832" y="7470687"/>
                </a:lnTo>
                <a:cubicBezTo>
                  <a:pt x="5070832" y="7459487"/>
                  <a:pt x="5072398" y="7451621"/>
                  <a:pt x="5075531" y="7447088"/>
                </a:cubicBezTo>
                <a:cubicBezTo>
                  <a:pt x="5078664" y="7442555"/>
                  <a:pt x="5083097" y="7440288"/>
                  <a:pt x="5088830" y="7440288"/>
                </a:cubicBezTo>
                <a:close/>
                <a:moveTo>
                  <a:pt x="4488755" y="7440288"/>
                </a:moveTo>
                <a:cubicBezTo>
                  <a:pt x="4494088" y="7440288"/>
                  <a:pt x="4498088" y="7442655"/>
                  <a:pt x="4500754" y="7447388"/>
                </a:cubicBezTo>
                <a:cubicBezTo>
                  <a:pt x="4503421" y="7452121"/>
                  <a:pt x="4504755" y="7459887"/>
                  <a:pt x="4504755" y="7470687"/>
                </a:cubicBezTo>
                <a:lnTo>
                  <a:pt x="4504755" y="7511084"/>
                </a:lnTo>
                <a:lnTo>
                  <a:pt x="4470757" y="7511084"/>
                </a:lnTo>
                <a:lnTo>
                  <a:pt x="4470757" y="7470687"/>
                </a:lnTo>
                <a:cubicBezTo>
                  <a:pt x="4470757" y="7459487"/>
                  <a:pt x="4472323" y="7451621"/>
                  <a:pt x="4475456" y="7447088"/>
                </a:cubicBezTo>
                <a:cubicBezTo>
                  <a:pt x="4478589" y="7442555"/>
                  <a:pt x="4483022" y="7440288"/>
                  <a:pt x="4488755" y="7440288"/>
                </a:cubicBezTo>
                <a:close/>
                <a:moveTo>
                  <a:pt x="1705585" y="7435289"/>
                </a:moveTo>
                <a:lnTo>
                  <a:pt x="1705585" y="7494885"/>
                </a:lnTo>
                <a:lnTo>
                  <a:pt x="1777181" y="7494885"/>
                </a:lnTo>
                <a:lnTo>
                  <a:pt x="1777181" y="7435289"/>
                </a:lnTo>
                <a:close/>
                <a:moveTo>
                  <a:pt x="1445011" y="7409490"/>
                </a:moveTo>
                <a:cubicBezTo>
                  <a:pt x="1442344" y="7409490"/>
                  <a:pt x="1441011" y="7411690"/>
                  <a:pt x="1441011" y="7416090"/>
                </a:cubicBezTo>
                <a:cubicBezTo>
                  <a:pt x="1441011" y="7424089"/>
                  <a:pt x="1441411" y="7436089"/>
                  <a:pt x="1442211" y="7452088"/>
                </a:cubicBezTo>
                <a:cubicBezTo>
                  <a:pt x="1443011" y="7468087"/>
                  <a:pt x="1443411" y="7480086"/>
                  <a:pt x="1443411" y="7488086"/>
                </a:cubicBezTo>
                <a:cubicBezTo>
                  <a:pt x="1443411" y="7491419"/>
                  <a:pt x="1444944" y="7495685"/>
                  <a:pt x="1448011" y="7500885"/>
                </a:cubicBezTo>
                <a:cubicBezTo>
                  <a:pt x="1478009" y="7547949"/>
                  <a:pt x="1501074" y="7582880"/>
                  <a:pt x="1517206" y="7605678"/>
                </a:cubicBezTo>
                <a:cubicBezTo>
                  <a:pt x="1520406" y="7610611"/>
                  <a:pt x="1522006" y="7615211"/>
                  <a:pt x="1522006" y="7619478"/>
                </a:cubicBezTo>
                <a:cubicBezTo>
                  <a:pt x="1522006" y="7626677"/>
                  <a:pt x="1521406" y="7637510"/>
                  <a:pt x="1520206" y="7651976"/>
                </a:cubicBezTo>
                <a:cubicBezTo>
                  <a:pt x="1519006" y="7666441"/>
                  <a:pt x="1518406" y="7677207"/>
                  <a:pt x="1518406" y="7684274"/>
                </a:cubicBezTo>
                <a:cubicBezTo>
                  <a:pt x="1518406" y="7687607"/>
                  <a:pt x="1520273" y="7689540"/>
                  <a:pt x="1524006" y="7690073"/>
                </a:cubicBezTo>
                <a:cubicBezTo>
                  <a:pt x="1529339" y="7690873"/>
                  <a:pt x="1541672" y="7691273"/>
                  <a:pt x="1561004" y="7691273"/>
                </a:cubicBezTo>
                <a:cubicBezTo>
                  <a:pt x="1580202" y="7691273"/>
                  <a:pt x="1592202" y="7690873"/>
                  <a:pt x="1597001" y="7690073"/>
                </a:cubicBezTo>
                <a:cubicBezTo>
                  <a:pt x="1600335" y="7689540"/>
                  <a:pt x="1602134" y="7689207"/>
                  <a:pt x="1602401" y="7689073"/>
                </a:cubicBezTo>
                <a:cubicBezTo>
                  <a:pt x="1603468" y="7688540"/>
                  <a:pt x="1604001" y="7687073"/>
                  <a:pt x="1604001" y="7684674"/>
                </a:cubicBezTo>
                <a:cubicBezTo>
                  <a:pt x="1604001" y="7677741"/>
                  <a:pt x="1603601" y="7667208"/>
                  <a:pt x="1602801" y="7653075"/>
                </a:cubicBezTo>
                <a:cubicBezTo>
                  <a:pt x="1602001" y="7638943"/>
                  <a:pt x="1601601" y="7628344"/>
                  <a:pt x="1601601" y="7621277"/>
                </a:cubicBezTo>
                <a:cubicBezTo>
                  <a:pt x="1601601" y="7616744"/>
                  <a:pt x="1603734" y="7611678"/>
                  <a:pt x="1608001" y="7606078"/>
                </a:cubicBezTo>
                <a:cubicBezTo>
                  <a:pt x="1638132" y="7567947"/>
                  <a:pt x="1661931" y="7531616"/>
                  <a:pt x="1679396" y="7497085"/>
                </a:cubicBezTo>
                <a:cubicBezTo>
                  <a:pt x="1681530" y="7492819"/>
                  <a:pt x="1682596" y="7487819"/>
                  <a:pt x="1682596" y="7482086"/>
                </a:cubicBezTo>
                <a:cubicBezTo>
                  <a:pt x="1682596" y="7474886"/>
                  <a:pt x="1682463" y="7464187"/>
                  <a:pt x="1682196" y="7449988"/>
                </a:cubicBezTo>
                <a:cubicBezTo>
                  <a:pt x="1681930" y="7435789"/>
                  <a:pt x="1681796" y="7425156"/>
                  <a:pt x="1681796" y="7418090"/>
                </a:cubicBezTo>
                <a:cubicBezTo>
                  <a:pt x="1681796" y="7412357"/>
                  <a:pt x="1680463" y="7409490"/>
                  <a:pt x="1677796" y="7409490"/>
                </a:cubicBezTo>
                <a:cubicBezTo>
                  <a:pt x="1669663" y="7409490"/>
                  <a:pt x="1657564" y="7409857"/>
                  <a:pt x="1641499" y="7410590"/>
                </a:cubicBezTo>
                <a:cubicBezTo>
                  <a:pt x="1625433" y="7411324"/>
                  <a:pt x="1613400" y="7411690"/>
                  <a:pt x="1605401" y="7411690"/>
                </a:cubicBezTo>
                <a:cubicBezTo>
                  <a:pt x="1602068" y="7411690"/>
                  <a:pt x="1600401" y="7411690"/>
                  <a:pt x="1600401" y="7411690"/>
                </a:cubicBezTo>
                <a:cubicBezTo>
                  <a:pt x="1599201" y="7412090"/>
                  <a:pt x="1598601" y="7413690"/>
                  <a:pt x="1598601" y="7416490"/>
                </a:cubicBezTo>
                <a:cubicBezTo>
                  <a:pt x="1598601" y="7423156"/>
                  <a:pt x="1599101" y="7433256"/>
                  <a:pt x="1600101" y="7446788"/>
                </a:cubicBezTo>
                <a:cubicBezTo>
                  <a:pt x="1601101" y="7460321"/>
                  <a:pt x="1601601" y="7470420"/>
                  <a:pt x="1601601" y="7477086"/>
                </a:cubicBezTo>
                <a:cubicBezTo>
                  <a:pt x="1601601" y="7480419"/>
                  <a:pt x="1595868" y="7490085"/>
                  <a:pt x="1584402" y="7506084"/>
                </a:cubicBezTo>
                <a:cubicBezTo>
                  <a:pt x="1575336" y="7518884"/>
                  <a:pt x="1568070" y="7528483"/>
                  <a:pt x="1562604" y="7534883"/>
                </a:cubicBezTo>
                <a:cubicBezTo>
                  <a:pt x="1556604" y="7528083"/>
                  <a:pt x="1548938" y="7518417"/>
                  <a:pt x="1539605" y="7505884"/>
                </a:cubicBezTo>
                <a:cubicBezTo>
                  <a:pt x="1527872" y="7489885"/>
                  <a:pt x="1522006" y="7479886"/>
                  <a:pt x="1522006" y="7475886"/>
                </a:cubicBezTo>
                <a:cubicBezTo>
                  <a:pt x="1522006" y="7469087"/>
                  <a:pt x="1522306" y="7458854"/>
                  <a:pt x="1522906" y="7445188"/>
                </a:cubicBezTo>
                <a:cubicBezTo>
                  <a:pt x="1523506" y="7431522"/>
                  <a:pt x="1523806" y="7421290"/>
                  <a:pt x="1523806" y="7414490"/>
                </a:cubicBezTo>
                <a:cubicBezTo>
                  <a:pt x="1523806" y="7412490"/>
                  <a:pt x="1522273" y="7411490"/>
                  <a:pt x="1519206" y="7411490"/>
                </a:cubicBezTo>
                <a:cubicBezTo>
                  <a:pt x="1510940" y="7411490"/>
                  <a:pt x="1498541" y="7411157"/>
                  <a:pt x="1482009" y="7410490"/>
                </a:cubicBezTo>
                <a:cubicBezTo>
                  <a:pt x="1465476" y="7409824"/>
                  <a:pt x="1453144" y="7409490"/>
                  <a:pt x="1445011" y="7409490"/>
                </a:cubicBezTo>
                <a:close/>
                <a:moveTo>
                  <a:pt x="1248032" y="7408690"/>
                </a:moveTo>
                <a:cubicBezTo>
                  <a:pt x="1221500" y="7408690"/>
                  <a:pt x="1206068" y="7408957"/>
                  <a:pt x="1201735" y="7409490"/>
                </a:cubicBezTo>
                <a:cubicBezTo>
                  <a:pt x="1197402" y="7410024"/>
                  <a:pt x="1195302" y="7411557"/>
                  <a:pt x="1195435" y="7414090"/>
                </a:cubicBezTo>
                <a:lnTo>
                  <a:pt x="1195635" y="7416890"/>
                </a:lnTo>
                <a:cubicBezTo>
                  <a:pt x="1196702" y="7438755"/>
                  <a:pt x="1197435" y="7455154"/>
                  <a:pt x="1197835" y="7466087"/>
                </a:cubicBezTo>
                <a:cubicBezTo>
                  <a:pt x="1199435" y="7508751"/>
                  <a:pt x="1200235" y="7537816"/>
                  <a:pt x="1200235" y="7553282"/>
                </a:cubicBezTo>
                <a:cubicBezTo>
                  <a:pt x="1200235" y="7567681"/>
                  <a:pt x="1199402" y="7589346"/>
                  <a:pt x="1197735" y="7618278"/>
                </a:cubicBezTo>
                <a:cubicBezTo>
                  <a:pt x="1196069" y="7647209"/>
                  <a:pt x="1195236" y="7668808"/>
                  <a:pt x="1195236" y="7683074"/>
                </a:cubicBezTo>
                <a:cubicBezTo>
                  <a:pt x="1195236" y="7686407"/>
                  <a:pt x="1197168" y="7688473"/>
                  <a:pt x="1201035" y="7689273"/>
                </a:cubicBezTo>
                <a:cubicBezTo>
                  <a:pt x="1210368" y="7691273"/>
                  <a:pt x="1239633" y="7692273"/>
                  <a:pt x="1288830" y="7692273"/>
                </a:cubicBezTo>
                <a:cubicBezTo>
                  <a:pt x="1291896" y="7692273"/>
                  <a:pt x="1296629" y="7692273"/>
                  <a:pt x="1303029" y="7692273"/>
                </a:cubicBezTo>
                <a:cubicBezTo>
                  <a:pt x="1309295" y="7692406"/>
                  <a:pt x="1314095" y="7692473"/>
                  <a:pt x="1317428" y="7692473"/>
                </a:cubicBezTo>
                <a:cubicBezTo>
                  <a:pt x="1361292" y="7692473"/>
                  <a:pt x="1391957" y="7683207"/>
                  <a:pt x="1409422" y="7664675"/>
                </a:cubicBezTo>
                <a:cubicBezTo>
                  <a:pt x="1424755" y="7648542"/>
                  <a:pt x="1432421" y="7628210"/>
                  <a:pt x="1432421" y="7603679"/>
                </a:cubicBezTo>
                <a:cubicBezTo>
                  <a:pt x="1432421" y="7591946"/>
                  <a:pt x="1430021" y="7580880"/>
                  <a:pt x="1425221" y="7570481"/>
                </a:cubicBezTo>
                <a:cubicBezTo>
                  <a:pt x="1419888" y="7558881"/>
                  <a:pt x="1412555" y="7550415"/>
                  <a:pt x="1403223" y="7545082"/>
                </a:cubicBezTo>
                <a:cubicBezTo>
                  <a:pt x="1399756" y="7543082"/>
                  <a:pt x="1398023" y="7541616"/>
                  <a:pt x="1398023" y="7540682"/>
                </a:cubicBezTo>
                <a:cubicBezTo>
                  <a:pt x="1398023" y="7541082"/>
                  <a:pt x="1400489" y="7538549"/>
                  <a:pt x="1405422" y="7533083"/>
                </a:cubicBezTo>
                <a:cubicBezTo>
                  <a:pt x="1411022" y="7526817"/>
                  <a:pt x="1415555" y="7520550"/>
                  <a:pt x="1419022" y="7514284"/>
                </a:cubicBezTo>
                <a:cubicBezTo>
                  <a:pt x="1423821" y="7505485"/>
                  <a:pt x="1426221" y="7497152"/>
                  <a:pt x="1426221" y="7489285"/>
                </a:cubicBezTo>
                <a:cubicBezTo>
                  <a:pt x="1426221" y="7459154"/>
                  <a:pt x="1415888" y="7437755"/>
                  <a:pt x="1395223" y="7425089"/>
                </a:cubicBezTo>
                <a:cubicBezTo>
                  <a:pt x="1379624" y="7415623"/>
                  <a:pt x="1355425" y="7410290"/>
                  <a:pt x="1322627" y="7409090"/>
                </a:cubicBezTo>
                <a:cubicBezTo>
                  <a:pt x="1315428" y="7408824"/>
                  <a:pt x="1290563" y="7408690"/>
                  <a:pt x="1248032" y="7408690"/>
                </a:cubicBezTo>
                <a:close/>
                <a:moveTo>
                  <a:pt x="3624478" y="7406691"/>
                </a:moveTo>
                <a:cubicBezTo>
                  <a:pt x="3601946" y="7406691"/>
                  <a:pt x="3584347" y="7413290"/>
                  <a:pt x="3571681" y="7426489"/>
                </a:cubicBezTo>
                <a:cubicBezTo>
                  <a:pt x="3559015" y="7439689"/>
                  <a:pt x="3552682" y="7457487"/>
                  <a:pt x="3552682" y="7479886"/>
                </a:cubicBezTo>
                <a:cubicBezTo>
                  <a:pt x="3552682" y="7491752"/>
                  <a:pt x="3556815" y="7508018"/>
                  <a:pt x="3565081" y="7528683"/>
                </a:cubicBezTo>
                <a:cubicBezTo>
                  <a:pt x="3540283" y="7544682"/>
                  <a:pt x="3524150" y="7556815"/>
                  <a:pt x="3516684" y="7565081"/>
                </a:cubicBezTo>
                <a:cubicBezTo>
                  <a:pt x="3503352" y="7580013"/>
                  <a:pt x="3496686" y="7598745"/>
                  <a:pt x="3496686" y="7621277"/>
                </a:cubicBezTo>
                <a:cubicBezTo>
                  <a:pt x="3496686" y="7643009"/>
                  <a:pt x="3502485" y="7660808"/>
                  <a:pt x="3514085" y="7674674"/>
                </a:cubicBezTo>
                <a:cubicBezTo>
                  <a:pt x="3526484" y="7689607"/>
                  <a:pt x="3543349" y="7697073"/>
                  <a:pt x="3564681" y="7697073"/>
                </a:cubicBezTo>
                <a:cubicBezTo>
                  <a:pt x="3585480" y="7697073"/>
                  <a:pt x="3603346" y="7692006"/>
                  <a:pt x="3618278" y="7681874"/>
                </a:cubicBezTo>
                <a:cubicBezTo>
                  <a:pt x="3633077" y="7669874"/>
                  <a:pt x="3643877" y="7660608"/>
                  <a:pt x="3650676" y="7654075"/>
                </a:cubicBezTo>
                <a:cubicBezTo>
                  <a:pt x="3672541" y="7678874"/>
                  <a:pt x="3691607" y="7691273"/>
                  <a:pt x="3707872" y="7691273"/>
                </a:cubicBezTo>
                <a:cubicBezTo>
                  <a:pt x="3712272" y="7691273"/>
                  <a:pt x="3718739" y="7691073"/>
                  <a:pt x="3727272" y="7690673"/>
                </a:cubicBezTo>
                <a:cubicBezTo>
                  <a:pt x="3735804" y="7690273"/>
                  <a:pt x="3742204" y="7690073"/>
                  <a:pt x="3746470" y="7690073"/>
                </a:cubicBezTo>
                <a:cubicBezTo>
                  <a:pt x="3753270" y="7690073"/>
                  <a:pt x="3756670" y="7687073"/>
                  <a:pt x="3756670" y="7681074"/>
                </a:cubicBezTo>
                <a:lnTo>
                  <a:pt x="3756670" y="7638876"/>
                </a:lnTo>
                <a:cubicBezTo>
                  <a:pt x="3756670" y="7635277"/>
                  <a:pt x="3751870" y="7633477"/>
                  <a:pt x="3742271" y="7633477"/>
                </a:cubicBezTo>
                <a:cubicBezTo>
                  <a:pt x="3722805" y="7633477"/>
                  <a:pt x="3708939" y="7626677"/>
                  <a:pt x="3700673" y="7613078"/>
                </a:cubicBezTo>
                <a:cubicBezTo>
                  <a:pt x="3706406" y="7603612"/>
                  <a:pt x="3713472" y="7596946"/>
                  <a:pt x="3721872" y="7593079"/>
                </a:cubicBezTo>
                <a:cubicBezTo>
                  <a:pt x="3725205" y="7591479"/>
                  <a:pt x="3731538" y="7589679"/>
                  <a:pt x="3740871" y="7587679"/>
                </a:cubicBezTo>
                <a:cubicBezTo>
                  <a:pt x="3746737" y="7586480"/>
                  <a:pt x="3750070" y="7584280"/>
                  <a:pt x="3750870" y="7581080"/>
                </a:cubicBezTo>
                <a:cubicBezTo>
                  <a:pt x="3753003" y="7573080"/>
                  <a:pt x="3754070" y="7561281"/>
                  <a:pt x="3754070" y="7545682"/>
                </a:cubicBezTo>
                <a:cubicBezTo>
                  <a:pt x="3754070" y="7539149"/>
                  <a:pt x="3752603" y="7535149"/>
                  <a:pt x="3749670" y="7533683"/>
                </a:cubicBezTo>
                <a:cubicBezTo>
                  <a:pt x="3747937" y="7532883"/>
                  <a:pt x="3743204" y="7532483"/>
                  <a:pt x="3735471" y="7532483"/>
                </a:cubicBezTo>
                <a:cubicBezTo>
                  <a:pt x="3721205" y="7532483"/>
                  <a:pt x="3708539" y="7536349"/>
                  <a:pt x="3697473" y="7544082"/>
                </a:cubicBezTo>
                <a:cubicBezTo>
                  <a:pt x="3689340" y="7549815"/>
                  <a:pt x="3680008" y="7559415"/>
                  <a:pt x="3669475" y="7572880"/>
                </a:cubicBezTo>
                <a:cubicBezTo>
                  <a:pt x="3662275" y="7563948"/>
                  <a:pt x="3656809" y="7557281"/>
                  <a:pt x="3653076" y="7552882"/>
                </a:cubicBezTo>
                <a:cubicBezTo>
                  <a:pt x="3646143" y="7543682"/>
                  <a:pt x="3641077" y="7536683"/>
                  <a:pt x="3637877" y="7531883"/>
                </a:cubicBezTo>
                <a:cubicBezTo>
                  <a:pt x="3640143" y="7530016"/>
                  <a:pt x="3646076" y="7525550"/>
                  <a:pt x="3655676" y="7518484"/>
                </a:cubicBezTo>
                <a:cubicBezTo>
                  <a:pt x="3663009" y="7513017"/>
                  <a:pt x="3668675" y="7507951"/>
                  <a:pt x="3672675" y="7503285"/>
                </a:cubicBezTo>
                <a:cubicBezTo>
                  <a:pt x="3682274" y="7492085"/>
                  <a:pt x="3687074" y="7480086"/>
                  <a:pt x="3687074" y="7467287"/>
                </a:cubicBezTo>
                <a:cubicBezTo>
                  <a:pt x="3687074" y="7448088"/>
                  <a:pt x="3681407" y="7433089"/>
                  <a:pt x="3670075" y="7422290"/>
                </a:cubicBezTo>
                <a:cubicBezTo>
                  <a:pt x="3659009" y="7411890"/>
                  <a:pt x="3643810" y="7406691"/>
                  <a:pt x="3624478" y="7406691"/>
                </a:cubicBezTo>
                <a:close/>
                <a:moveTo>
                  <a:pt x="4696762" y="7390092"/>
                </a:moveTo>
                <a:lnTo>
                  <a:pt x="4744959" y="7690073"/>
                </a:lnTo>
                <a:lnTo>
                  <a:pt x="4827753" y="7690073"/>
                </a:lnTo>
                <a:lnTo>
                  <a:pt x="4876751" y="7390092"/>
                </a:lnTo>
                <a:lnTo>
                  <a:pt x="4805155" y="7390092"/>
                </a:lnTo>
                <a:lnTo>
                  <a:pt x="4785755" y="7590479"/>
                </a:lnTo>
                <a:lnTo>
                  <a:pt x="4768557" y="7390092"/>
                </a:lnTo>
                <a:close/>
                <a:moveTo>
                  <a:pt x="2191760" y="7390092"/>
                </a:moveTo>
                <a:lnTo>
                  <a:pt x="2191760" y="7690073"/>
                </a:lnTo>
                <a:lnTo>
                  <a:pt x="2263356" y="7690073"/>
                </a:lnTo>
                <a:lnTo>
                  <a:pt x="2263356" y="7390092"/>
                </a:lnTo>
                <a:close/>
                <a:moveTo>
                  <a:pt x="5423628" y="7386892"/>
                </a:moveTo>
                <a:cubicBezTo>
                  <a:pt x="5410696" y="7386892"/>
                  <a:pt x="5400596" y="7390925"/>
                  <a:pt x="5393331" y="7398991"/>
                </a:cubicBezTo>
                <a:cubicBezTo>
                  <a:pt x="5386064" y="7407057"/>
                  <a:pt x="5381097" y="7416823"/>
                  <a:pt x="5378432" y="7428289"/>
                </a:cubicBezTo>
                <a:lnTo>
                  <a:pt x="5378432" y="7390092"/>
                </a:lnTo>
                <a:lnTo>
                  <a:pt x="5306836" y="7390092"/>
                </a:lnTo>
                <a:lnTo>
                  <a:pt x="5306836" y="7690073"/>
                </a:lnTo>
                <a:lnTo>
                  <a:pt x="5378432" y="7690073"/>
                </a:lnTo>
                <a:lnTo>
                  <a:pt x="5378432" y="7479086"/>
                </a:lnTo>
                <a:cubicBezTo>
                  <a:pt x="5378432" y="7473486"/>
                  <a:pt x="5378764" y="7467853"/>
                  <a:pt x="5379431" y="7462187"/>
                </a:cubicBezTo>
                <a:cubicBezTo>
                  <a:pt x="5380098" y="7456521"/>
                  <a:pt x="5381731" y="7451788"/>
                  <a:pt x="5384331" y="7447988"/>
                </a:cubicBezTo>
                <a:cubicBezTo>
                  <a:pt x="5386931" y="7444188"/>
                  <a:pt x="5390963" y="7442288"/>
                  <a:pt x="5396430" y="7442288"/>
                </a:cubicBezTo>
                <a:cubicBezTo>
                  <a:pt x="5402296" y="7442288"/>
                  <a:pt x="5406429" y="7444788"/>
                  <a:pt x="5408830" y="7449788"/>
                </a:cubicBezTo>
                <a:cubicBezTo>
                  <a:pt x="5411229" y="7454788"/>
                  <a:pt x="5412429" y="7460221"/>
                  <a:pt x="5412429" y="7466087"/>
                </a:cubicBezTo>
                <a:lnTo>
                  <a:pt x="5412429" y="7690073"/>
                </a:lnTo>
                <a:lnTo>
                  <a:pt x="5483025" y="7690073"/>
                </a:lnTo>
                <a:lnTo>
                  <a:pt x="5483025" y="7458687"/>
                </a:lnTo>
                <a:cubicBezTo>
                  <a:pt x="5483025" y="7436422"/>
                  <a:pt x="5478325" y="7418890"/>
                  <a:pt x="5468926" y="7406091"/>
                </a:cubicBezTo>
                <a:cubicBezTo>
                  <a:pt x="5459526" y="7393291"/>
                  <a:pt x="5444428" y="7386892"/>
                  <a:pt x="5423628" y="7386892"/>
                </a:cubicBezTo>
                <a:close/>
                <a:moveTo>
                  <a:pt x="5089631" y="7386892"/>
                </a:moveTo>
                <a:cubicBezTo>
                  <a:pt x="5061632" y="7386892"/>
                  <a:pt x="5039633" y="7394058"/>
                  <a:pt x="5023635" y="7408390"/>
                </a:cubicBezTo>
                <a:cubicBezTo>
                  <a:pt x="5007635" y="7422723"/>
                  <a:pt x="4999636" y="7443822"/>
                  <a:pt x="4999636" y="7471687"/>
                </a:cubicBezTo>
                <a:lnTo>
                  <a:pt x="4999636" y="7592279"/>
                </a:lnTo>
                <a:cubicBezTo>
                  <a:pt x="4999636" y="7613478"/>
                  <a:pt x="5002369" y="7631610"/>
                  <a:pt x="5007835" y="7646676"/>
                </a:cubicBezTo>
                <a:cubicBezTo>
                  <a:pt x="5013302" y="7661742"/>
                  <a:pt x="5022367" y="7673274"/>
                  <a:pt x="5035033" y="7681274"/>
                </a:cubicBezTo>
                <a:cubicBezTo>
                  <a:pt x="5047700" y="7689273"/>
                  <a:pt x="5064698" y="7693273"/>
                  <a:pt x="5086031" y="7693273"/>
                </a:cubicBezTo>
                <a:cubicBezTo>
                  <a:pt x="5108695" y="7693273"/>
                  <a:pt x="5126595" y="7689440"/>
                  <a:pt x="5139727" y="7681774"/>
                </a:cubicBezTo>
                <a:cubicBezTo>
                  <a:pt x="5152859" y="7674108"/>
                  <a:pt x="5162193" y="7662708"/>
                  <a:pt x="5167725" y="7647576"/>
                </a:cubicBezTo>
                <a:cubicBezTo>
                  <a:pt x="5173258" y="7632443"/>
                  <a:pt x="5176025" y="7613678"/>
                  <a:pt x="5176025" y="7591279"/>
                </a:cubicBezTo>
                <a:lnTo>
                  <a:pt x="5176025" y="7574280"/>
                </a:lnTo>
                <a:lnTo>
                  <a:pt x="5104830" y="7574280"/>
                </a:lnTo>
                <a:lnTo>
                  <a:pt x="5104830" y="7603079"/>
                </a:lnTo>
                <a:cubicBezTo>
                  <a:pt x="5104830" y="7613478"/>
                  <a:pt x="5103896" y="7621911"/>
                  <a:pt x="5102029" y="7628377"/>
                </a:cubicBezTo>
                <a:cubicBezTo>
                  <a:pt x="5100163" y="7634843"/>
                  <a:pt x="5095497" y="7638076"/>
                  <a:pt x="5088031" y="7638076"/>
                </a:cubicBezTo>
                <a:cubicBezTo>
                  <a:pt x="5082831" y="7638076"/>
                  <a:pt x="5079064" y="7636410"/>
                  <a:pt x="5076731" y="7633077"/>
                </a:cubicBezTo>
                <a:cubicBezTo>
                  <a:pt x="5074397" y="7629744"/>
                  <a:pt x="5072898" y="7625510"/>
                  <a:pt x="5072232" y="7620377"/>
                </a:cubicBezTo>
                <a:cubicBezTo>
                  <a:pt x="5071564" y="7615244"/>
                  <a:pt x="5071232" y="7610011"/>
                  <a:pt x="5071232" y="7604678"/>
                </a:cubicBezTo>
                <a:lnTo>
                  <a:pt x="5071232" y="7546682"/>
                </a:lnTo>
                <a:lnTo>
                  <a:pt x="5175225" y="7546682"/>
                </a:lnTo>
                <a:cubicBezTo>
                  <a:pt x="5175758" y="7537616"/>
                  <a:pt x="5176025" y="7519884"/>
                  <a:pt x="5176025" y="7493485"/>
                </a:cubicBezTo>
                <a:lnTo>
                  <a:pt x="5176025" y="7471687"/>
                </a:lnTo>
                <a:cubicBezTo>
                  <a:pt x="5176025" y="7415157"/>
                  <a:pt x="5147227" y="7386892"/>
                  <a:pt x="5089631" y="7386892"/>
                </a:cubicBezTo>
                <a:close/>
                <a:moveTo>
                  <a:pt x="4489556" y="7386892"/>
                </a:moveTo>
                <a:cubicBezTo>
                  <a:pt x="4461557" y="7386892"/>
                  <a:pt x="4439558" y="7394058"/>
                  <a:pt x="4423560" y="7408390"/>
                </a:cubicBezTo>
                <a:cubicBezTo>
                  <a:pt x="4407560" y="7422723"/>
                  <a:pt x="4399560" y="7443822"/>
                  <a:pt x="4399560" y="7471687"/>
                </a:cubicBezTo>
                <a:lnTo>
                  <a:pt x="4399560" y="7592279"/>
                </a:lnTo>
                <a:cubicBezTo>
                  <a:pt x="4399560" y="7613478"/>
                  <a:pt x="4402294" y="7631610"/>
                  <a:pt x="4407760" y="7646676"/>
                </a:cubicBezTo>
                <a:cubicBezTo>
                  <a:pt x="4413227" y="7661742"/>
                  <a:pt x="4422292" y="7673274"/>
                  <a:pt x="4434958" y="7681274"/>
                </a:cubicBezTo>
                <a:cubicBezTo>
                  <a:pt x="4447624" y="7689273"/>
                  <a:pt x="4464623" y="7693273"/>
                  <a:pt x="4485956" y="7693273"/>
                </a:cubicBezTo>
                <a:cubicBezTo>
                  <a:pt x="4508621" y="7693273"/>
                  <a:pt x="4526520" y="7689440"/>
                  <a:pt x="4539652" y="7681774"/>
                </a:cubicBezTo>
                <a:cubicBezTo>
                  <a:pt x="4552785" y="7674108"/>
                  <a:pt x="4562118" y="7662708"/>
                  <a:pt x="4567650" y="7647576"/>
                </a:cubicBezTo>
                <a:cubicBezTo>
                  <a:pt x="4573183" y="7632443"/>
                  <a:pt x="4575950" y="7613678"/>
                  <a:pt x="4575950" y="7591279"/>
                </a:cubicBezTo>
                <a:lnTo>
                  <a:pt x="4575950" y="7574280"/>
                </a:lnTo>
                <a:lnTo>
                  <a:pt x="4504755" y="7574280"/>
                </a:lnTo>
                <a:lnTo>
                  <a:pt x="4504755" y="7603079"/>
                </a:lnTo>
                <a:cubicBezTo>
                  <a:pt x="4504755" y="7613478"/>
                  <a:pt x="4503821" y="7621911"/>
                  <a:pt x="4501954" y="7628377"/>
                </a:cubicBezTo>
                <a:cubicBezTo>
                  <a:pt x="4500088" y="7634843"/>
                  <a:pt x="4495422" y="7638076"/>
                  <a:pt x="4487956" y="7638076"/>
                </a:cubicBezTo>
                <a:cubicBezTo>
                  <a:pt x="4482755" y="7638076"/>
                  <a:pt x="4478989" y="7636410"/>
                  <a:pt x="4476656" y="7633077"/>
                </a:cubicBezTo>
                <a:cubicBezTo>
                  <a:pt x="4474323" y="7629744"/>
                  <a:pt x="4472823" y="7625510"/>
                  <a:pt x="4472156" y="7620377"/>
                </a:cubicBezTo>
                <a:cubicBezTo>
                  <a:pt x="4471489" y="7615244"/>
                  <a:pt x="4471156" y="7610011"/>
                  <a:pt x="4471156" y="7604678"/>
                </a:cubicBezTo>
                <a:lnTo>
                  <a:pt x="4471156" y="7546682"/>
                </a:lnTo>
                <a:lnTo>
                  <a:pt x="4575150" y="7546682"/>
                </a:lnTo>
                <a:cubicBezTo>
                  <a:pt x="4575683" y="7537616"/>
                  <a:pt x="4575950" y="7519884"/>
                  <a:pt x="4575950" y="7493485"/>
                </a:cubicBezTo>
                <a:lnTo>
                  <a:pt x="4575950" y="7471687"/>
                </a:lnTo>
                <a:cubicBezTo>
                  <a:pt x="4575950" y="7415157"/>
                  <a:pt x="4547151" y="7386892"/>
                  <a:pt x="4489556" y="7386892"/>
                </a:cubicBezTo>
                <a:close/>
                <a:moveTo>
                  <a:pt x="3232878" y="7386892"/>
                </a:moveTo>
                <a:cubicBezTo>
                  <a:pt x="3219946" y="7386892"/>
                  <a:pt x="3209847" y="7390925"/>
                  <a:pt x="3202580" y="7398991"/>
                </a:cubicBezTo>
                <a:cubicBezTo>
                  <a:pt x="3195314" y="7407057"/>
                  <a:pt x="3190348" y="7416823"/>
                  <a:pt x="3187681" y="7428289"/>
                </a:cubicBezTo>
                <a:lnTo>
                  <a:pt x="3187681" y="7390092"/>
                </a:lnTo>
                <a:lnTo>
                  <a:pt x="3116085" y="7390092"/>
                </a:lnTo>
                <a:lnTo>
                  <a:pt x="3116085" y="7690073"/>
                </a:lnTo>
                <a:lnTo>
                  <a:pt x="3187681" y="7690073"/>
                </a:lnTo>
                <a:lnTo>
                  <a:pt x="3187681" y="7479086"/>
                </a:lnTo>
                <a:cubicBezTo>
                  <a:pt x="3187681" y="7473486"/>
                  <a:pt x="3188014" y="7467853"/>
                  <a:pt x="3188681" y="7462187"/>
                </a:cubicBezTo>
                <a:cubicBezTo>
                  <a:pt x="3189348" y="7456521"/>
                  <a:pt x="3190981" y="7451788"/>
                  <a:pt x="3193581" y="7447988"/>
                </a:cubicBezTo>
                <a:cubicBezTo>
                  <a:pt x="3196180" y="7444188"/>
                  <a:pt x="3200214" y="7442288"/>
                  <a:pt x="3205680" y="7442288"/>
                </a:cubicBezTo>
                <a:cubicBezTo>
                  <a:pt x="3211546" y="7442288"/>
                  <a:pt x="3215679" y="7444788"/>
                  <a:pt x="3218079" y="7449788"/>
                </a:cubicBezTo>
                <a:cubicBezTo>
                  <a:pt x="3220479" y="7454788"/>
                  <a:pt x="3221679" y="7460221"/>
                  <a:pt x="3221679" y="7466087"/>
                </a:cubicBezTo>
                <a:lnTo>
                  <a:pt x="3221679" y="7690073"/>
                </a:lnTo>
                <a:lnTo>
                  <a:pt x="3292275" y="7690073"/>
                </a:lnTo>
                <a:lnTo>
                  <a:pt x="3292275" y="7458687"/>
                </a:lnTo>
                <a:cubicBezTo>
                  <a:pt x="3292275" y="7436422"/>
                  <a:pt x="3287575" y="7418890"/>
                  <a:pt x="3278176" y="7406091"/>
                </a:cubicBezTo>
                <a:cubicBezTo>
                  <a:pt x="3268776" y="7393291"/>
                  <a:pt x="3253677" y="7386892"/>
                  <a:pt x="3232878" y="7386892"/>
                </a:cubicBezTo>
                <a:close/>
                <a:moveTo>
                  <a:pt x="2898480" y="7386892"/>
                </a:moveTo>
                <a:cubicBezTo>
                  <a:pt x="2870482" y="7386892"/>
                  <a:pt x="2848550" y="7395325"/>
                  <a:pt x="2832684" y="7412190"/>
                </a:cubicBezTo>
                <a:cubicBezTo>
                  <a:pt x="2816818" y="7429056"/>
                  <a:pt x="2808886" y="7451621"/>
                  <a:pt x="2808886" y="7479886"/>
                </a:cubicBezTo>
                <a:lnTo>
                  <a:pt x="2808886" y="7600279"/>
                </a:lnTo>
                <a:cubicBezTo>
                  <a:pt x="2808886" y="7662275"/>
                  <a:pt x="2838750" y="7693273"/>
                  <a:pt x="2898480" y="7693273"/>
                </a:cubicBezTo>
                <a:cubicBezTo>
                  <a:pt x="2958343" y="7693273"/>
                  <a:pt x="2988275" y="7662275"/>
                  <a:pt x="2988275" y="7600279"/>
                </a:cubicBezTo>
                <a:lnTo>
                  <a:pt x="2988275" y="7479886"/>
                </a:lnTo>
                <a:cubicBezTo>
                  <a:pt x="2988275" y="7451621"/>
                  <a:pt x="2980342" y="7429056"/>
                  <a:pt x="2964476" y="7412190"/>
                </a:cubicBezTo>
                <a:cubicBezTo>
                  <a:pt x="2948610" y="7395325"/>
                  <a:pt x="2926612" y="7386892"/>
                  <a:pt x="2898480" y="7386892"/>
                </a:cubicBezTo>
                <a:close/>
                <a:moveTo>
                  <a:pt x="2512578" y="7386892"/>
                </a:moveTo>
                <a:cubicBezTo>
                  <a:pt x="2497646" y="7386892"/>
                  <a:pt x="2486313" y="7390158"/>
                  <a:pt x="2478580" y="7396691"/>
                </a:cubicBezTo>
                <a:cubicBezTo>
                  <a:pt x="2470847" y="7403224"/>
                  <a:pt x="2465381" y="7412624"/>
                  <a:pt x="2462181" y="7424889"/>
                </a:cubicBezTo>
                <a:lnTo>
                  <a:pt x="2462181" y="7390092"/>
                </a:lnTo>
                <a:lnTo>
                  <a:pt x="2392185" y="7390092"/>
                </a:lnTo>
                <a:lnTo>
                  <a:pt x="2392185" y="7690073"/>
                </a:lnTo>
                <a:lnTo>
                  <a:pt x="2463781" y="7690073"/>
                </a:lnTo>
                <a:lnTo>
                  <a:pt x="2463781" y="7478286"/>
                </a:lnTo>
                <a:cubicBezTo>
                  <a:pt x="2463781" y="7472820"/>
                  <a:pt x="2464314" y="7467254"/>
                  <a:pt x="2465381" y="7461587"/>
                </a:cubicBezTo>
                <a:cubicBezTo>
                  <a:pt x="2466448" y="7455921"/>
                  <a:pt x="2468447" y="7451154"/>
                  <a:pt x="2471381" y="7447288"/>
                </a:cubicBezTo>
                <a:cubicBezTo>
                  <a:pt x="2474314" y="7443422"/>
                  <a:pt x="2478447" y="7441488"/>
                  <a:pt x="2483780" y="7441488"/>
                </a:cubicBezTo>
                <a:cubicBezTo>
                  <a:pt x="2490046" y="7441488"/>
                  <a:pt x="2493946" y="7444622"/>
                  <a:pt x="2495479" y="7450888"/>
                </a:cubicBezTo>
                <a:cubicBezTo>
                  <a:pt x="2497012" y="7457154"/>
                  <a:pt x="2497779" y="7463420"/>
                  <a:pt x="2497779" y="7469687"/>
                </a:cubicBezTo>
                <a:lnTo>
                  <a:pt x="2497779" y="7690073"/>
                </a:lnTo>
                <a:lnTo>
                  <a:pt x="2569175" y="7690073"/>
                </a:lnTo>
                <a:lnTo>
                  <a:pt x="2569175" y="7474686"/>
                </a:lnTo>
                <a:cubicBezTo>
                  <a:pt x="2569175" y="7469487"/>
                  <a:pt x="2569708" y="7464287"/>
                  <a:pt x="2570775" y="7459087"/>
                </a:cubicBezTo>
                <a:cubicBezTo>
                  <a:pt x="2571841" y="7453888"/>
                  <a:pt x="2573774" y="7449521"/>
                  <a:pt x="2576574" y="7445988"/>
                </a:cubicBezTo>
                <a:cubicBezTo>
                  <a:pt x="2579374" y="7442455"/>
                  <a:pt x="2583374" y="7440688"/>
                  <a:pt x="2588573" y="7440688"/>
                </a:cubicBezTo>
                <a:cubicBezTo>
                  <a:pt x="2598439" y="7440688"/>
                  <a:pt x="2603373" y="7450355"/>
                  <a:pt x="2603373" y="7469687"/>
                </a:cubicBezTo>
                <a:lnTo>
                  <a:pt x="2603373" y="7690073"/>
                </a:lnTo>
                <a:lnTo>
                  <a:pt x="2674768" y="7690073"/>
                </a:lnTo>
                <a:lnTo>
                  <a:pt x="2674768" y="7470887"/>
                </a:lnTo>
                <a:cubicBezTo>
                  <a:pt x="2674768" y="7454354"/>
                  <a:pt x="2673002" y="7439789"/>
                  <a:pt x="2669469" y="7427189"/>
                </a:cubicBezTo>
                <a:cubicBezTo>
                  <a:pt x="2665935" y="7414590"/>
                  <a:pt x="2659669" y="7404724"/>
                  <a:pt x="2650670" y="7397591"/>
                </a:cubicBezTo>
                <a:cubicBezTo>
                  <a:pt x="2641670" y="7390458"/>
                  <a:pt x="2628838" y="7386892"/>
                  <a:pt x="2612172" y="7386892"/>
                </a:cubicBezTo>
                <a:cubicBezTo>
                  <a:pt x="2598439" y="7386892"/>
                  <a:pt x="2587874" y="7389458"/>
                  <a:pt x="2580474" y="7394591"/>
                </a:cubicBezTo>
                <a:cubicBezTo>
                  <a:pt x="2573074" y="7399724"/>
                  <a:pt x="2566641" y="7407224"/>
                  <a:pt x="2561175" y="7417090"/>
                </a:cubicBezTo>
                <a:cubicBezTo>
                  <a:pt x="2557709" y="7408024"/>
                  <a:pt x="2551742" y="7400724"/>
                  <a:pt x="2543276" y="7395191"/>
                </a:cubicBezTo>
                <a:cubicBezTo>
                  <a:pt x="2534810" y="7389658"/>
                  <a:pt x="2524577" y="7386892"/>
                  <a:pt x="2512578" y="7386892"/>
                </a:cubicBezTo>
                <a:close/>
                <a:moveTo>
                  <a:pt x="4185760" y="7338095"/>
                </a:moveTo>
                <a:lnTo>
                  <a:pt x="4185760" y="7401691"/>
                </a:lnTo>
                <a:lnTo>
                  <a:pt x="4165561" y="7401691"/>
                </a:lnTo>
                <a:lnTo>
                  <a:pt x="4165561" y="7456288"/>
                </a:lnTo>
                <a:lnTo>
                  <a:pt x="4185760" y="7456288"/>
                </a:lnTo>
                <a:lnTo>
                  <a:pt x="4185760" y="7643276"/>
                </a:lnTo>
                <a:cubicBezTo>
                  <a:pt x="4185760" y="7660208"/>
                  <a:pt x="4189126" y="7672774"/>
                  <a:pt x="4195860" y="7680974"/>
                </a:cubicBezTo>
                <a:cubicBezTo>
                  <a:pt x="4202593" y="7689173"/>
                  <a:pt x="4215625" y="7693273"/>
                  <a:pt x="4234957" y="7693273"/>
                </a:cubicBezTo>
                <a:cubicBezTo>
                  <a:pt x="4243623" y="7693273"/>
                  <a:pt x="4252156" y="7692506"/>
                  <a:pt x="4260555" y="7690973"/>
                </a:cubicBezTo>
                <a:cubicBezTo>
                  <a:pt x="4268955" y="7689440"/>
                  <a:pt x="4273954" y="7688407"/>
                  <a:pt x="4275554" y="7687873"/>
                </a:cubicBezTo>
                <a:lnTo>
                  <a:pt x="4275554" y="7639076"/>
                </a:lnTo>
                <a:cubicBezTo>
                  <a:pt x="4273022" y="7639610"/>
                  <a:pt x="4270154" y="7639876"/>
                  <a:pt x="4266955" y="7639876"/>
                </a:cubicBezTo>
                <a:cubicBezTo>
                  <a:pt x="4262421" y="7639876"/>
                  <a:pt x="4259356" y="7638876"/>
                  <a:pt x="4257755" y="7636876"/>
                </a:cubicBezTo>
                <a:cubicBezTo>
                  <a:pt x="4256155" y="7634877"/>
                  <a:pt x="4255356" y="7631410"/>
                  <a:pt x="4255356" y="7626477"/>
                </a:cubicBezTo>
                <a:lnTo>
                  <a:pt x="4255356" y="7456288"/>
                </a:lnTo>
                <a:lnTo>
                  <a:pt x="4275554" y="7456288"/>
                </a:lnTo>
                <a:lnTo>
                  <a:pt x="4275554" y="7401691"/>
                </a:lnTo>
                <a:lnTo>
                  <a:pt x="4255356" y="7401691"/>
                </a:lnTo>
                <a:lnTo>
                  <a:pt x="4255356" y="7338095"/>
                </a:lnTo>
                <a:close/>
                <a:moveTo>
                  <a:pt x="3953481" y="7334895"/>
                </a:moveTo>
                <a:cubicBezTo>
                  <a:pt x="3927083" y="7334895"/>
                  <a:pt x="3906917" y="7342761"/>
                  <a:pt x="3892985" y="7358493"/>
                </a:cubicBezTo>
                <a:cubicBezTo>
                  <a:pt x="3879052" y="7374226"/>
                  <a:pt x="3872086" y="7397091"/>
                  <a:pt x="3872086" y="7427089"/>
                </a:cubicBezTo>
                <a:cubicBezTo>
                  <a:pt x="3872086" y="7455754"/>
                  <a:pt x="3883885" y="7481219"/>
                  <a:pt x="3907484" y="7503485"/>
                </a:cubicBezTo>
                <a:lnTo>
                  <a:pt x="3939082" y="7533483"/>
                </a:lnTo>
                <a:cubicBezTo>
                  <a:pt x="3948415" y="7542282"/>
                  <a:pt x="3955714" y="7549982"/>
                  <a:pt x="3960980" y="7556581"/>
                </a:cubicBezTo>
                <a:cubicBezTo>
                  <a:pt x="3966247" y="7563181"/>
                  <a:pt x="3969947" y="7570114"/>
                  <a:pt x="3972080" y="7577380"/>
                </a:cubicBezTo>
                <a:cubicBezTo>
                  <a:pt x="3974213" y="7584646"/>
                  <a:pt x="3975280" y="7593679"/>
                  <a:pt x="3975280" y="7604478"/>
                </a:cubicBezTo>
                <a:cubicBezTo>
                  <a:pt x="3975280" y="7613011"/>
                  <a:pt x="3974046" y="7619144"/>
                  <a:pt x="3971580" y="7622877"/>
                </a:cubicBezTo>
                <a:cubicBezTo>
                  <a:pt x="3969113" y="7626610"/>
                  <a:pt x="3964680" y="7628477"/>
                  <a:pt x="3958281" y="7628477"/>
                </a:cubicBezTo>
                <a:cubicBezTo>
                  <a:pt x="3952148" y="7628477"/>
                  <a:pt x="3947848" y="7626177"/>
                  <a:pt x="3945381" y="7621577"/>
                </a:cubicBezTo>
                <a:cubicBezTo>
                  <a:pt x="3942915" y="7616978"/>
                  <a:pt x="3941682" y="7610611"/>
                  <a:pt x="3941682" y="7602479"/>
                </a:cubicBezTo>
                <a:lnTo>
                  <a:pt x="3941682" y="7558481"/>
                </a:lnTo>
                <a:lnTo>
                  <a:pt x="3872086" y="7558481"/>
                </a:lnTo>
                <a:lnTo>
                  <a:pt x="3872086" y="7592879"/>
                </a:lnTo>
                <a:cubicBezTo>
                  <a:pt x="3872086" y="7627810"/>
                  <a:pt x="3879185" y="7653275"/>
                  <a:pt x="3893385" y="7669274"/>
                </a:cubicBezTo>
                <a:cubicBezTo>
                  <a:pt x="3907584" y="7685274"/>
                  <a:pt x="3930749" y="7693273"/>
                  <a:pt x="3962880" y="7693273"/>
                </a:cubicBezTo>
                <a:cubicBezTo>
                  <a:pt x="3993145" y="7693273"/>
                  <a:pt x="4014377" y="7683907"/>
                  <a:pt x="4026576" y="7665175"/>
                </a:cubicBezTo>
                <a:cubicBezTo>
                  <a:pt x="4038776" y="7646443"/>
                  <a:pt x="4044875" y="7620544"/>
                  <a:pt x="4044875" y="7587479"/>
                </a:cubicBezTo>
                <a:cubicBezTo>
                  <a:pt x="4044875" y="7571080"/>
                  <a:pt x="4042809" y="7557181"/>
                  <a:pt x="4038676" y="7545782"/>
                </a:cubicBezTo>
                <a:cubicBezTo>
                  <a:pt x="4034543" y="7534383"/>
                  <a:pt x="4029076" y="7524383"/>
                  <a:pt x="4022277" y="7515784"/>
                </a:cubicBezTo>
                <a:cubicBezTo>
                  <a:pt x="4015477" y="7507184"/>
                  <a:pt x="4008011" y="7499018"/>
                  <a:pt x="3999878" y="7491285"/>
                </a:cubicBezTo>
                <a:lnTo>
                  <a:pt x="3959281" y="7452288"/>
                </a:lnTo>
                <a:cubicBezTo>
                  <a:pt x="3951415" y="7444822"/>
                  <a:pt x="3946148" y="7438222"/>
                  <a:pt x="3943481" y="7432489"/>
                </a:cubicBezTo>
                <a:cubicBezTo>
                  <a:pt x="3940815" y="7426756"/>
                  <a:pt x="3939482" y="7421423"/>
                  <a:pt x="3939482" y="7416490"/>
                </a:cubicBezTo>
                <a:cubicBezTo>
                  <a:pt x="3939482" y="7411557"/>
                  <a:pt x="3940782" y="7407524"/>
                  <a:pt x="3943382" y="7404391"/>
                </a:cubicBezTo>
                <a:cubicBezTo>
                  <a:pt x="3945981" y="7401258"/>
                  <a:pt x="3950081" y="7399691"/>
                  <a:pt x="3955681" y="7399691"/>
                </a:cubicBezTo>
                <a:cubicBezTo>
                  <a:pt x="3960347" y="7399691"/>
                  <a:pt x="3964047" y="7401024"/>
                  <a:pt x="3966780" y="7403691"/>
                </a:cubicBezTo>
                <a:cubicBezTo>
                  <a:pt x="3969513" y="7406357"/>
                  <a:pt x="3970880" y="7410090"/>
                  <a:pt x="3970880" y="7414890"/>
                </a:cubicBezTo>
                <a:lnTo>
                  <a:pt x="3970880" y="7439089"/>
                </a:lnTo>
                <a:lnTo>
                  <a:pt x="4042476" y="7439089"/>
                </a:lnTo>
                <a:cubicBezTo>
                  <a:pt x="4042476" y="7404024"/>
                  <a:pt x="4035709" y="7377892"/>
                  <a:pt x="4022177" y="7360693"/>
                </a:cubicBezTo>
                <a:cubicBezTo>
                  <a:pt x="4008644" y="7343494"/>
                  <a:pt x="3985746" y="7334895"/>
                  <a:pt x="3953481" y="7334895"/>
                </a:cubicBezTo>
                <a:close/>
                <a:moveTo>
                  <a:pt x="1972281" y="7334895"/>
                </a:moveTo>
                <a:cubicBezTo>
                  <a:pt x="1945883" y="7334895"/>
                  <a:pt x="1925717" y="7342761"/>
                  <a:pt x="1911785" y="7358493"/>
                </a:cubicBezTo>
                <a:cubicBezTo>
                  <a:pt x="1897852" y="7374226"/>
                  <a:pt x="1890886" y="7397091"/>
                  <a:pt x="1890886" y="7427089"/>
                </a:cubicBezTo>
                <a:cubicBezTo>
                  <a:pt x="1890886" y="7455754"/>
                  <a:pt x="1902685" y="7481219"/>
                  <a:pt x="1926284" y="7503485"/>
                </a:cubicBezTo>
                <a:lnTo>
                  <a:pt x="1957882" y="7533483"/>
                </a:lnTo>
                <a:cubicBezTo>
                  <a:pt x="1967215" y="7542282"/>
                  <a:pt x="1974514" y="7549982"/>
                  <a:pt x="1979780" y="7556581"/>
                </a:cubicBezTo>
                <a:cubicBezTo>
                  <a:pt x="1985047" y="7563181"/>
                  <a:pt x="1988747" y="7570114"/>
                  <a:pt x="1990880" y="7577380"/>
                </a:cubicBezTo>
                <a:cubicBezTo>
                  <a:pt x="1993013" y="7584646"/>
                  <a:pt x="1994080" y="7593679"/>
                  <a:pt x="1994080" y="7604478"/>
                </a:cubicBezTo>
                <a:cubicBezTo>
                  <a:pt x="1994080" y="7613011"/>
                  <a:pt x="1992846" y="7619144"/>
                  <a:pt x="1990380" y="7622877"/>
                </a:cubicBezTo>
                <a:cubicBezTo>
                  <a:pt x="1987913" y="7626610"/>
                  <a:pt x="1983480" y="7628477"/>
                  <a:pt x="1977081" y="7628477"/>
                </a:cubicBezTo>
                <a:cubicBezTo>
                  <a:pt x="1970948" y="7628477"/>
                  <a:pt x="1966648" y="7626177"/>
                  <a:pt x="1964181" y="7621577"/>
                </a:cubicBezTo>
                <a:cubicBezTo>
                  <a:pt x="1961715" y="7616978"/>
                  <a:pt x="1960482" y="7610611"/>
                  <a:pt x="1960482" y="7602479"/>
                </a:cubicBezTo>
                <a:lnTo>
                  <a:pt x="1960482" y="7558481"/>
                </a:lnTo>
                <a:lnTo>
                  <a:pt x="1890886" y="7558481"/>
                </a:lnTo>
                <a:lnTo>
                  <a:pt x="1890886" y="7592879"/>
                </a:lnTo>
                <a:cubicBezTo>
                  <a:pt x="1890886" y="7627810"/>
                  <a:pt x="1897985" y="7653275"/>
                  <a:pt x="1912185" y="7669274"/>
                </a:cubicBezTo>
                <a:cubicBezTo>
                  <a:pt x="1926383" y="7685274"/>
                  <a:pt x="1949549" y="7693273"/>
                  <a:pt x="1981680" y="7693273"/>
                </a:cubicBezTo>
                <a:cubicBezTo>
                  <a:pt x="2011945" y="7693273"/>
                  <a:pt x="2033177" y="7683907"/>
                  <a:pt x="2045376" y="7665175"/>
                </a:cubicBezTo>
                <a:cubicBezTo>
                  <a:pt x="2057576" y="7646443"/>
                  <a:pt x="2063675" y="7620544"/>
                  <a:pt x="2063675" y="7587479"/>
                </a:cubicBezTo>
                <a:cubicBezTo>
                  <a:pt x="2063675" y="7571080"/>
                  <a:pt x="2061609" y="7557181"/>
                  <a:pt x="2057476" y="7545782"/>
                </a:cubicBezTo>
                <a:cubicBezTo>
                  <a:pt x="2053342" y="7534383"/>
                  <a:pt x="2047876" y="7524383"/>
                  <a:pt x="2041077" y="7515784"/>
                </a:cubicBezTo>
                <a:cubicBezTo>
                  <a:pt x="2034277" y="7507184"/>
                  <a:pt x="2026811" y="7499018"/>
                  <a:pt x="2018678" y="7491285"/>
                </a:cubicBezTo>
                <a:lnTo>
                  <a:pt x="1978081" y="7452288"/>
                </a:lnTo>
                <a:cubicBezTo>
                  <a:pt x="1970214" y="7444822"/>
                  <a:pt x="1964948" y="7438222"/>
                  <a:pt x="1962281" y="7432489"/>
                </a:cubicBezTo>
                <a:cubicBezTo>
                  <a:pt x="1959615" y="7426756"/>
                  <a:pt x="1958282" y="7421423"/>
                  <a:pt x="1958282" y="7416490"/>
                </a:cubicBezTo>
                <a:cubicBezTo>
                  <a:pt x="1958282" y="7411557"/>
                  <a:pt x="1959582" y="7407524"/>
                  <a:pt x="1962182" y="7404391"/>
                </a:cubicBezTo>
                <a:cubicBezTo>
                  <a:pt x="1964781" y="7401258"/>
                  <a:pt x="1968881" y="7399691"/>
                  <a:pt x="1974481" y="7399691"/>
                </a:cubicBezTo>
                <a:cubicBezTo>
                  <a:pt x="1979147" y="7399691"/>
                  <a:pt x="1982847" y="7401024"/>
                  <a:pt x="1985580" y="7403691"/>
                </a:cubicBezTo>
                <a:cubicBezTo>
                  <a:pt x="1988313" y="7406357"/>
                  <a:pt x="1989680" y="7410090"/>
                  <a:pt x="1989680" y="7414890"/>
                </a:cubicBezTo>
                <a:lnTo>
                  <a:pt x="1989680" y="7439089"/>
                </a:lnTo>
                <a:lnTo>
                  <a:pt x="2061275" y="7439089"/>
                </a:lnTo>
                <a:cubicBezTo>
                  <a:pt x="2061275" y="7404024"/>
                  <a:pt x="2054509" y="7377892"/>
                  <a:pt x="2040976" y="7360693"/>
                </a:cubicBezTo>
                <a:cubicBezTo>
                  <a:pt x="2027444" y="7343494"/>
                  <a:pt x="2004546" y="7334895"/>
                  <a:pt x="1972281" y="7334895"/>
                </a:cubicBezTo>
                <a:close/>
                <a:moveTo>
                  <a:pt x="2191760" y="7312096"/>
                </a:moveTo>
                <a:lnTo>
                  <a:pt x="2191760" y="7371693"/>
                </a:lnTo>
                <a:lnTo>
                  <a:pt x="2263356" y="7371693"/>
                </a:lnTo>
                <a:lnTo>
                  <a:pt x="2263356" y="7312096"/>
                </a:lnTo>
                <a:close/>
                <a:moveTo>
                  <a:pt x="9944259" y="6236354"/>
                </a:moveTo>
                <a:cubicBezTo>
                  <a:pt x="9947384" y="6242307"/>
                  <a:pt x="9952295" y="6255999"/>
                  <a:pt x="9958993" y="6277430"/>
                </a:cubicBezTo>
                <a:cubicBezTo>
                  <a:pt x="9965839" y="6299605"/>
                  <a:pt x="9969262" y="6313149"/>
                  <a:pt x="9969262" y="6318060"/>
                </a:cubicBezTo>
                <a:cubicBezTo>
                  <a:pt x="9969262" y="6319400"/>
                  <a:pt x="9969113" y="6320441"/>
                  <a:pt x="9968815" y="6321186"/>
                </a:cubicBezTo>
                <a:cubicBezTo>
                  <a:pt x="9967773" y="6323567"/>
                  <a:pt x="9962341" y="6324757"/>
                  <a:pt x="9952519" y="6324757"/>
                </a:cubicBezTo>
                <a:cubicBezTo>
                  <a:pt x="9941952" y="6324757"/>
                  <a:pt x="9934361" y="6324609"/>
                  <a:pt x="9929748" y="6324311"/>
                </a:cubicBezTo>
                <a:cubicBezTo>
                  <a:pt x="9920819" y="6324013"/>
                  <a:pt x="9916353" y="6322525"/>
                  <a:pt x="9916353" y="6319846"/>
                </a:cubicBezTo>
                <a:cubicBezTo>
                  <a:pt x="9916353" y="6315828"/>
                  <a:pt x="9920372" y="6302210"/>
                  <a:pt x="9928409" y="6278993"/>
                </a:cubicBezTo>
                <a:cubicBezTo>
                  <a:pt x="9935850" y="6257115"/>
                  <a:pt x="9941133" y="6242902"/>
                  <a:pt x="9944259" y="6236354"/>
                </a:cubicBezTo>
                <a:close/>
                <a:moveTo>
                  <a:pt x="11606818" y="6207109"/>
                </a:moveTo>
                <a:cubicBezTo>
                  <a:pt x="11628844" y="6207109"/>
                  <a:pt x="11646927" y="6215294"/>
                  <a:pt x="11661066" y="6231665"/>
                </a:cubicBezTo>
                <a:cubicBezTo>
                  <a:pt x="11674609" y="6247292"/>
                  <a:pt x="11681381" y="6266268"/>
                  <a:pt x="11681381" y="6288592"/>
                </a:cubicBezTo>
                <a:cubicBezTo>
                  <a:pt x="11681381" y="6309875"/>
                  <a:pt x="11674386" y="6328553"/>
                  <a:pt x="11660396" y="6344626"/>
                </a:cubicBezTo>
                <a:cubicBezTo>
                  <a:pt x="11645662" y="6361444"/>
                  <a:pt x="11627803" y="6369852"/>
                  <a:pt x="11606818" y="6369852"/>
                </a:cubicBezTo>
                <a:cubicBezTo>
                  <a:pt x="11584345" y="6369852"/>
                  <a:pt x="11566113" y="6361890"/>
                  <a:pt x="11552123" y="6345965"/>
                </a:cubicBezTo>
                <a:cubicBezTo>
                  <a:pt x="11538878" y="6330785"/>
                  <a:pt x="11532255" y="6311809"/>
                  <a:pt x="11532255" y="6289039"/>
                </a:cubicBezTo>
                <a:cubicBezTo>
                  <a:pt x="11532255" y="6267756"/>
                  <a:pt x="11539324" y="6248930"/>
                  <a:pt x="11553463" y="6232558"/>
                </a:cubicBezTo>
                <a:cubicBezTo>
                  <a:pt x="11568048" y="6215592"/>
                  <a:pt x="11585833" y="6207109"/>
                  <a:pt x="11606818" y="6207109"/>
                </a:cubicBezTo>
                <a:close/>
                <a:moveTo>
                  <a:pt x="3567719" y="6207109"/>
                </a:moveTo>
                <a:cubicBezTo>
                  <a:pt x="3589745" y="6207109"/>
                  <a:pt x="3607828" y="6215294"/>
                  <a:pt x="3621967" y="6231665"/>
                </a:cubicBezTo>
                <a:cubicBezTo>
                  <a:pt x="3635510" y="6247292"/>
                  <a:pt x="3642282" y="6266268"/>
                  <a:pt x="3642282" y="6288592"/>
                </a:cubicBezTo>
                <a:cubicBezTo>
                  <a:pt x="3642282" y="6309875"/>
                  <a:pt x="3635287" y="6328553"/>
                  <a:pt x="3621297" y="6344626"/>
                </a:cubicBezTo>
                <a:cubicBezTo>
                  <a:pt x="3606563" y="6361444"/>
                  <a:pt x="3588704" y="6369852"/>
                  <a:pt x="3567719" y="6369852"/>
                </a:cubicBezTo>
                <a:cubicBezTo>
                  <a:pt x="3545246" y="6369852"/>
                  <a:pt x="3527014" y="6361890"/>
                  <a:pt x="3513025" y="6345965"/>
                </a:cubicBezTo>
                <a:cubicBezTo>
                  <a:pt x="3499779" y="6330785"/>
                  <a:pt x="3493156" y="6311809"/>
                  <a:pt x="3493156" y="6289039"/>
                </a:cubicBezTo>
                <a:cubicBezTo>
                  <a:pt x="3493156" y="6267756"/>
                  <a:pt x="3500225" y="6248930"/>
                  <a:pt x="3514364" y="6232558"/>
                </a:cubicBezTo>
                <a:cubicBezTo>
                  <a:pt x="3528949" y="6215592"/>
                  <a:pt x="3546734" y="6207109"/>
                  <a:pt x="3567719" y="6207109"/>
                </a:cubicBezTo>
                <a:close/>
                <a:moveTo>
                  <a:pt x="2472344" y="6207109"/>
                </a:moveTo>
                <a:cubicBezTo>
                  <a:pt x="2494370" y="6207109"/>
                  <a:pt x="2512453" y="6215294"/>
                  <a:pt x="2526592" y="6231665"/>
                </a:cubicBezTo>
                <a:cubicBezTo>
                  <a:pt x="2540135" y="6247292"/>
                  <a:pt x="2546907" y="6266268"/>
                  <a:pt x="2546907" y="6288592"/>
                </a:cubicBezTo>
                <a:cubicBezTo>
                  <a:pt x="2546907" y="6309875"/>
                  <a:pt x="2539911" y="6328553"/>
                  <a:pt x="2525922" y="6344626"/>
                </a:cubicBezTo>
                <a:cubicBezTo>
                  <a:pt x="2511188" y="6361444"/>
                  <a:pt x="2493329" y="6369852"/>
                  <a:pt x="2472344" y="6369852"/>
                </a:cubicBezTo>
                <a:cubicBezTo>
                  <a:pt x="2449871" y="6369852"/>
                  <a:pt x="2431639" y="6361890"/>
                  <a:pt x="2417649" y="6345965"/>
                </a:cubicBezTo>
                <a:cubicBezTo>
                  <a:pt x="2404404" y="6330785"/>
                  <a:pt x="2397781" y="6311809"/>
                  <a:pt x="2397781" y="6289039"/>
                </a:cubicBezTo>
                <a:cubicBezTo>
                  <a:pt x="2397781" y="6267756"/>
                  <a:pt x="2404850" y="6248930"/>
                  <a:pt x="2418989" y="6232558"/>
                </a:cubicBezTo>
                <a:cubicBezTo>
                  <a:pt x="2433574" y="6215592"/>
                  <a:pt x="2451359" y="6207109"/>
                  <a:pt x="2472344" y="6207109"/>
                </a:cubicBezTo>
                <a:close/>
                <a:moveTo>
                  <a:pt x="5878127" y="6203090"/>
                </a:moveTo>
                <a:cubicBezTo>
                  <a:pt x="5911910" y="6203090"/>
                  <a:pt x="5928803" y="6220429"/>
                  <a:pt x="5928803" y="6255106"/>
                </a:cubicBezTo>
                <a:cubicBezTo>
                  <a:pt x="5928803" y="6287699"/>
                  <a:pt x="5912655" y="6303996"/>
                  <a:pt x="5880359" y="6303996"/>
                </a:cubicBezTo>
                <a:cubicBezTo>
                  <a:pt x="5853570" y="6303996"/>
                  <a:pt x="5840176" y="6302508"/>
                  <a:pt x="5840176" y="6299531"/>
                </a:cubicBezTo>
                <a:cubicBezTo>
                  <a:pt x="5840176" y="6294917"/>
                  <a:pt x="5839990" y="6288109"/>
                  <a:pt x="5839617" y="6279104"/>
                </a:cubicBezTo>
                <a:cubicBezTo>
                  <a:pt x="5839246" y="6270100"/>
                  <a:pt x="5839060" y="6263291"/>
                  <a:pt x="5839060" y="6258678"/>
                </a:cubicBezTo>
                <a:cubicBezTo>
                  <a:pt x="5839060" y="6226233"/>
                  <a:pt x="5839581" y="6209044"/>
                  <a:pt x="5840622" y="6207109"/>
                </a:cubicBezTo>
                <a:cubicBezTo>
                  <a:pt x="5841813" y="6204430"/>
                  <a:pt x="5854314" y="6203090"/>
                  <a:pt x="5878127" y="6203090"/>
                </a:cubicBezTo>
                <a:close/>
                <a:moveTo>
                  <a:pt x="6471206" y="6197063"/>
                </a:moveTo>
                <a:cubicBezTo>
                  <a:pt x="6490852" y="6197063"/>
                  <a:pt x="6505288" y="6199742"/>
                  <a:pt x="6514516" y="6205100"/>
                </a:cubicBezTo>
                <a:cubicBezTo>
                  <a:pt x="6526422" y="6212095"/>
                  <a:pt x="6532375" y="6224671"/>
                  <a:pt x="6532375" y="6242828"/>
                </a:cubicBezTo>
                <a:cubicBezTo>
                  <a:pt x="6532375" y="6268724"/>
                  <a:pt x="6516079" y="6281672"/>
                  <a:pt x="6483485" y="6281672"/>
                </a:cubicBezTo>
                <a:cubicBezTo>
                  <a:pt x="6473514" y="6281672"/>
                  <a:pt x="6463988" y="6281002"/>
                  <a:pt x="6454910" y="6279663"/>
                </a:cubicBezTo>
                <a:cubicBezTo>
                  <a:pt x="6450148" y="6278918"/>
                  <a:pt x="6447766" y="6278174"/>
                  <a:pt x="6447766" y="6277430"/>
                </a:cubicBezTo>
                <a:cubicBezTo>
                  <a:pt x="6447766" y="6274156"/>
                  <a:pt x="6447692" y="6269170"/>
                  <a:pt x="6447544" y="6262473"/>
                </a:cubicBezTo>
                <a:cubicBezTo>
                  <a:pt x="6447394" y="6255776"/>
                  <a:pt x="6447320" y="6250715"/>
                  <a:pt x="6447320" y="6247292"/>
                </a:cubicBezTo>
                <a:cubicBezTo>
                  <a:pt x="6447320" y="6223182"/>
                  <a:pt x="6447766" y="6208597"/>
                  <a:pt x="6448660" y="6203537"/>
                </a:cubicBezTo>
                <a:cubicBezTo>
                  <a:pt x="6449552" y="6199221"/>
                  <a:pt x="6457068" y="6197063"/>
                  <a:pt x="6471206" y="6197063"/>
                </a:cubicBezTo>
                <a:close/>
                <a:moveTo>
                  <a:pt x="4813857" y="6197063"/>
                </a:moveTo>
                <a:cubicBezTo>
                  <a:pt x="4833502" y="6197063"/>
                  <a:pt x="4847938" y="6199742"/>
                  <a:pt x="4857165" y="6205100"/>
                </a:cubicBezTo>
                <a:cubicBezTo>
                  <a:pt x="4869072" y="6212095"/>
                  <a:pt x="4875025" y="6224671"/>
                  <a:pt x="4875025" y="6242828"/>
                </a:cubicBezTo>
                <a:cubicBezTo>
                  <a:pt x="4875025" y="6268724"/>
                  <a:pt x="4858729" y="6281672"/>
                  <a:pt x="4826135" y="6281672"/>
                </a:cubicBezTo>
                <a:cubicBezTo>
                  <a:pt x="4816163" y="6281672"/>
                  <a:pt x="4806639" y="6281002"/>
                  <a:pt x="4797560" y="6279663"/>
                </a:cubicBezTo>
                <a:cubicBezTo>
                  <a:pt x="4792798" y="6278918"/>
                  <a:pt x="4790416" y="6278174"/>
                  <a:pt x="4790416" y="6277430"/>
                </a:cubicBezTo>
                <a:cubicBezTo>
                  <a:pt x="4790416" y="6274156"/>
                  <a:pt x="4790342" y="6269170"/>
                  <a:pt x="4790193" y="6262473"/>
                </a:cubicBezTo>
                <a:cubicBezTo>
                  <a:pt x="4790045" y="6255776"/>
                  <a:pt x="4789970" y="6250715"/>
                  <a:pt x="4789970" y="6247292"/>
                </a:cubicBezTo>
                <a:cubicBezTo>
                  <a:pt x="4789970" y="6223182"/>
                  <a:pt x="4790416" y="6208597"/>
                  <a:pt x="4791309" y="6203537"/>
                </a:cubicBezTo>
                <a:cubicBezTo>
                  <a:pt x="4792202" y="6199221"/>
                  <a:pt x="4799717" y="6197063"/>
                  <a:pt x="4813857" y="6197063"/>
                </a:cubicBezTo>
                <a:close/>
                <a:moveTo>
                  <a:pt x="11005403" y="6132099"/>
                </a:moveTo>
                <a:cubicBezTo>
                  <a:pt x="11001980" y="6132099"/>
                  <a:pt x="11000269" y="6133737"/>
                  <a:pt x="11000269" y="6137011"/>
                </a:cubicBezTo>
                <a:cubicBezTo>
                  <a:pt x="11000269" y="6152935"/>
                  <a:pt x="11000790" y="6176822"/>
                  <a:pt x="11001831" y="6208672"/>
                </a:cubicBezTo>
                <a:cubicBezTo>
                  <a:pt x="11002873" y="6240521"/>
                  <a:pt x="11003394" y="6264408"/>
                  <a:pt x="11003394" y="6280332"/>
                </a:cubicBezTo>
                <a:cubicBezTo>
                  <a:pt x="11003394" y="6299233"/>
                  <a:pt x="11002055" y="6338822"/>
                  <a:pt x="10999376" y="6399097"/>
                </a:cubicBezTo>
                <a:cubicBezTo>
                  <a:pt x="10998036" y="6427672"/>
                  <a:pt x="10997367" y="6440769"/>
                  <a:pt x="10997367" y="6438388"/>
                </a:cubicBezTo>
                <a:cubicBezTo>
                  <a:pt x="10997367" y="6442108"/>
                  <a:pt x="10999525" y="6444415"/>
                  <a:pt x="11003841" y="6445308"/>
                </a:cubicBezTo>
                <a:cubicBezTo>
                  <a:pt x="11009794" y="6446499"/>
                  <a:pt x="11023635" y="6447094"/>
                  <a:pt x="11045364" y="6447094"/>
                </a:cubicBezTo>
                <a:cubicBezTo>
                  <a:pt x="11061586" y="6447094"/>
                  <a:pt x="11074534" y="6446499"/>
                  <a:pt x="11084208" y="6445308"/>
                </a:cubicBezTo>
                <a:cubicBezTo>
                  <a:pt x="11087780" y="6444862"/>
                  <a:pt x="11089714" y="6444564"/>
                  <a:pt x="11090012" y="6444415"/>
                </a:cubicBezTo>
                <a:cubicBezTo>
                  <a:pt x="11091352" y="6443671"/>
                  <a:pt x="11092021" y="6441811"/>
                  <a:pt x="11092021" y="6438834"/>
                </a:cubicBezTo>
                <a:cubicBezTo>
                  <a:pt x="11092021" y="6421272"/>
                  <a:pt x="11091575" y="6394855"/>
                  <a:pt x="11090682" y="6359583"/>
                </a:cubicBezTo>
                <a:cubicBezTo>
                  <a:pt x="11089789" y="6324311"/>
                  <a:pt x="11089342" y="6297894"/>
                  <a:pt x="11089342" y="6280332"/>
                </a:cubicBezTo>
                <a:cubicBezTo>
                  <a:pt x="11089342" y="6264408"/>
                  <a:pt x="11090198" y="6240521"/>
                  <a:pt x="11091910" y="6208672"/>
                </a:cubicBezTo>
                <a:cubicBezTo>
                  <a:pt x="11093621" y="6176822"/>
                  <a:pt x="11094477" y="6152935"/>
                  <a:pt x="11094477" y="6137011"/>
                </a:cubicBezTo>
                <a:cubicBezTo>
                  <a:pt x="11094477" y="6133737"/>
                  <a:pt x="11092319" y="6132099"/>
                  <a:pt x="11088003" y="6132099"/>
                </a:cubicBezTo>
                <a:cubicBezTo>
                  <a:pt x="11083389" y="6132099"/>
                  <a:pt x="11076580" y="6132323"/>
                  <a:pt x="11067576" y="6132769"/>
                </a:cubicBezTo>
                <a:cubicBezTo>
                  <a:pt x="11058572" y="6133216"/>
                  <a:pt x="11051763" y="6133439"/>
                  <a:pt x="11047150" y="6133439"/>
                </a:cubicBezTo>
                <a:cubicBezTo>
                  <a:pt x="11042536" y="6133439"/>
                  <a:pt x="11035578" y="6133216"/>
                  <a:pt x="11026276" y="6132769"/>
                </a:cubicBezTo>
                <a:cubicBezTo>
                  <a:pt x="11016975" y="6132323"/>
                  <a:pt x="11010017" y="6132099"/>
                  <a:pt x="11005403" y="6132099"/>
                </a:cubicBezTo>
                <a:close/>
                <a:moveTo>
                  <a:pt x="8031818" y="6132099"/>
                </a:moveTo>
                <a:cubicBezTo>
                  <a:pt x="8027799" y="6132099"/>
                  <a:pt x="8025939" y="6133811"/>
                  <a:pt x="8026237" y="6137234"/>
                </a:cubicBezTo>
                <a:lnTo>
                  <a:pt x="8026460" y="6140359"/>
                </a:lnTo>
                <a:cubicBezTo>
                  <a:pt x="8027650" y="6164023"/>
                  <a:pt x="8028469" y="6181808"/>
                  <a:pt x="8028915" y="6193714"/>
                </a:cubicBezTo>
                <a:cubicBezTo>
                  <a:pt x="8030701" y="6240000"/>
                  <a:pt x="8031594" y="6271626"/>
                  <a:pt x="8031594" y="6288592"/>
                </a:cubicBezTo>
                <a:cubicBezTo>
                  <a:pt x="8031594" y="6305261"/>
                  <a:pt x="8030664" y="6330301"/>
                  <a:pt x="8028804" y="6363713"/>
                </a:cubicBezTo>
                <a:cubicBezTo>
                  <a:pt x="8026944" y="6397125"/>
                  <a:pt x="8026013" y="6422165"/>
                  <a:pt x="8026013" y="6438834"/>
                </a:cubicBezTo>
                <a:cubicBezTo>
                  <a:pt x="8026013" y="6443150"/>
                  <a:pt x="8028469" y="6445308"/>
                  <a:pt x="8033380" y="6445308"/>
                </a:cubicBezTo>
                <a:cubicBezTo>
                  <a:pt x="8044691" y="6445308"/>
                  <a:pt x="8061658" y="6445383"/>
                  <a:pt x="8084280" y="6445531"/>
                </a:cubicBezTo>
                <a:cubicBezTo>
                  <a:pt x="8106901" y="6445680"/>
                  <a:pt x="8123942" y="6445755"/>
                  <a:pt x="8135402" y="6445755"/>
                </a:cubicBezTo>
                <a:cubicBezTo>
                  <a:pt x="8187938" y="6445755"/>
                  <a:pt x="8219639" y="6446499"/>
                  <a:pt x="8230503" y="6447987"/>
                </a:cubicBezTo>
                <a:cubicBezTo>
                  <a:pt x="8233629" y="6448434"/>
                  <a:pt x="8235861" y="6448657"/>
                  <a:pt x="8237200" y="6448657"/>
                </a:cubicBezTo>
                <a:cubicBezTo>
                  <a:pt x="8240326" y="6448657"/>
                  <a:pt x="8242781" y="6447243"/>
                  <a:pt x="8244567" y="6444415"/>
                </a:cubicBezTo>
                <a:cubicBezTo>
                  <a:pt x="8246651" y="6440843"/>
                  <a:pt x="8249032" y="6429756"/>
                  <a:pt x="8251711" y="6411152"/>
                </a:cubicBezTo>
                <a:cubicBezTo>
                  <a:pt x="8254241" y="6394037"/>
                  <a:pt x="8255506" y="6382280"/>
                  <a:pt x="8255506" y="6375880"/>
                </a:cubicBezTo>
                <a:cubicBezTo>
                  <a:pt x="8255506" y="6370522"/>
                  <a:pt x="8253869" y="6367843"/>
                  <a:pt x="8250595" y="6367843"/>
                </a:cubicBezTo>
                <a:cubicBezTo>
                  <a:pt x="8242856" y="6367843"/>
                  <a:pt x="8231210" y="6368550"/>
                  <a:pt x="8215658" y="6369964"/>
                </a:cubicBezTo>
                <a:cubicBezTo>
                  <a:pt x="8200105" y="6371378"/>
                  <a:pt x="8188385" y="6372085"/>
                  <a:pt x="8180497" y="6372085"/>
                </a:cubicBezTo>
                <a:cubicBezTo>
                  <a:pt x="8158470" y="6372085"/>
                  <a:pt x="8147606" y="6372085"/>
                  <a:pt x="8147904" y="6372085"/>
                </a:cubicBezTo>
                <a:cubicBezTo>
                  <a:pt x="8131384" y="6371043"/>
                  <a:pt x="8121859" y="6367694"/>
                  <a:pt x="8119329" y="6362039"/>
                </a:cubicBezTo>
                <a:cubicBezTo>
                  <a:pt x="8117840" y="6358765"/>
                  <a:pt x="8117096" y="6351472"/>
                  <a:pt x="8117096" y="6340161"/>
                </a:cubicBezTo>
                <a:cubicBezTo>
                  <a:pt x="8117096" y="6331678"/>
                  <a:pt x="8117171" y="6327064"/>
                  <a:pt x="8117319" y="6326320"/>
                </a:cubicBezTo>
                <a:cubicBezTo>
                  <a:pt x="8118361" y="6323344"/>
                  <a:pt x="8121933" y="6321855"/>
                  <a:pt x="8128035" y="6321855"/>
                </a:cubicBezTo>
                <a:lnTo>
                  <a:pt x="8151699" y="6321855"/>
                </a:lnTo>
                <a:cubicBezTo>
                  <a:pt x="8181911" y="6321855"/>
                  <a:pt x="8201258" y="6322302"/>
                  <a:pt x="8209742" y="6323195"/>
                </a:cubicBezTo>
                <a:cubicBezTo>
                  <a:pt x="8223136" y="6324683"/>
                  <a:pt x="8229833" y="6325427"/>
                  <a:pt x="8229833" y="6325427"/>
                </a:cubicBezTo>
                <a:cubicBezTo>
                  <a:pt x="8234149" y="6325427"/>
                  <a:pt x="8236307" y="6323939"/>
                  <a:pt x="8236307" y="6320962"/>
                </a:cubicBezTo>
                <a:cubicBezTo>
                  <a:pt x="8236307" y="6309056"/>
                  <a:pt x="8236903" y="6297150"/>
                  <a:pt x="8238093" y="6285244"/>
                </a:cubicBezTo>
                <a:cubicBezTo>
                  <a:pt x="8240772" y="6259347"/>
                  <a:pt x="8242112" y="6247962"/>
                  <a:pt x="8242112" y="6251088"/>
                </a:cubicBezTo>
                <a:cubicBezTo>
                  <a:pt x="8242112" y="6247664"/>
                  <a:pt x="8240326" y="6245953"/>
                  <a:pt x="8236754" y="6245953"/>
                </a:cubicBezTo>
                <a:cubicBezTo>
                  <a:pt x="8233777" y="6245953"/>
                  <a:pt x="8229759" y="6246251"/>
                  <a:pt x="8224699" y="6246846"/>
                </a:cubicBezTo>
                <a:cubicBezTo>
                  <a:pt x="8218150" y="6247441"/>
                  <a:pt x="8214058" y="6247813"/>
                  <a:pt x="8212421" y="6247962"/>
                </a:cubicBezTo>
                <a:cubicBezTo>
                  <a:pt x="8193222" y="6249004"/>
                  <a:pt x="8174246" y="6249525"/>
                  <a:pt x="8155494" y="6249525"/>
                </a:cubicBezTo>
                <a:cubicBezTo>
                  <a:pt x="8152666" y="6249525"/>
                  <a:pt x="8149094" y="6249636"/>
                  <a:pt x="8144778" y="6249860"/>
                </a:cubicBezTo>
                <a:cubicBezTo>
                  <a:pt x="8140462" y="6250083"/>
                  <a:pt x="8137560" y="6250195"/>
                  <a:pt x="8136072" y="6250195"/>
                </a:cubicBezTo>
                <a:cubicBezTo>
                  <a:pt x="8128928" y="6250195"/>
                  <a:pt x="8124091" y="6248781"/>
                  <a:pt x="8121561" y="6245953"/>
                </a:cubicBezTo>
                <a:cubicBezTo>
                  <a:pt x="8118584" y="6242679"/>
                  <a:pt x="8117096" y="6235981"/>
                  <a:pt x="8117096" y="6225861"/>
                </a:cubicBezTo>
                <a:cubicBezTo>
                  <a:pt x="8117096" y="6216187"/>
                  <a:pt x="8117468" y="6210457"/>
                  <a:pt x="8118212" y="6208672"/>
                </a:cubicBezTo>
                <a:cubicBezTo>
                  <a:pt x="8119998" y="6204951"/>
                  <a:pt x="8124835" y="6203090"/>
                  <a:pt x="8132723" y="6203090"/>
                </a:cubicBezTo>
                <a:cubicBezTo>
                  <a:pt x="8164275" y="6203090"/>
                  <a:pt x="8199845" y="6204728"/>
                  <a:pt x="8239433" y="6208002"/>
                </a:cubicBezTo>
                <a:cubicBezTo>
                  <a:pt x="8241665" y="6208151"/>
                  <a:pt x="8243228" y="6208225"/>
                  <a:pt x="8244121" y="6208225"/>
                </a:cubicBezTo>
                <a:cubicBezTo>
                  <a:pt x="8247098" y="6208225"/>
                  <a:pt x="8248586" y="6206662"/>
                  <a:pt x="8248586" y="6203537"/>
                </a:cubicBezTo>
                <a:cubicBezTo>
                  <a:pt x="8248586" y="6199816"/>
                  <a:pt x="8247804" y="6189287"/>
                  <a:pt x="8246242" y="6171948"/>
                </a:cubicBezTo>
                <a:cubicBezTo>
                  <a:pt x="8244679" y="6154610"/>
                  <a:pt x="8243526" y="6144229"/>
                  <a:pt x="8242781" y="6140806"/>
                </a:cubicBezTo>
                <a:cubicBezTo>
                  <a:pt x="8241591" y="6135002"/>
                  <a:pt x="8237126" y="6132099"/>
                  <a:pt x="8229387" y="6132099"/>
                </a:cubicBezTo>
                <a:cubicBezTo>
                  <a:pt x="8218523" y="6132099"/>
                  <a:pt x="8202151" y="6132397"/>
                  <a:pt x="8180274" y="6132992"/>
                </a:cubicBezTo>
                <a:cubicBezTo>
                  <a:pt x="8158396" y="6133588"/>
                  <a:pt x="8142025" y="6133885"/>
                  <a:pt x="8131160" y="6133885"/>
                </a:cubicBezTo>
                <a:cubicBezTo>
                  <a:pt x="8120147" y="6133885"/>
                  <a:pt x="8103590" y="6133588"/>
                  <a:pt x="8081489" y="6132992"/>
                </a:cubicBezTo>
                <a:cubicBezTo>
                  <a:pt x="8059388" y="6132397"/>
                  <a:pt x="8042831" y="6132099"/>
                  <a:pt x="8031818" y="6132099"/>
                </a:cubicBezTo>
                <a:close/>
                <a:moveTo>
                  <a:pt x="6974544" y="6132099"/>
                </a:moveTo>
                <a:cubicBezTo>
                  <a:pt x="6970525" y="6132099"/>
                  <a:pt x="6968664" y="6133811"/>
                  <a:pt x="6968962" y="6137234"/>
                </a:cubicBezTo>
                <a:lnTo>
                  <a:pt x="6969185" y="6140359"/>
                </a:lnTo>
                <a:cubicBezTo>
                  <a:pt x="6970376" y="6164023"/>
                  <a:pt x="6971194" y="6181808"/>
                  <a:pt x="6971641" y="6193714"/>
                </a:cubicBezTo>
                <a:cubicBezTo>
                  <a:pt x="6973426" y="6240000"/>
                  <a:pt x="6974320" y="6271626"/>
                  <a:pt x="6974320" y="6288592"/>
                </a:cubicBezTo>
                <a:cubicBezTo>
                  <a:pt x="6974320" y="6305261"/>
                  <a:pt x="6973390" y="6330301"/>
                  <a:pt x="6971529" y="6363713"/>
                </a:cubicBezTo>
                <a:cubicBezTo>
                  <a:pt x="6969669" y="6397125"/>
                  <a:pt x="6968739" y="6422165"/>
                  <a:pt x="6968739" y="6438834"/>
                </a:cubicBezTo>
                <a:cubicBezTo>
                  <a:pt x="6968739" y="6443150"/>
                  <a:pt x="6971194" y="6445308"/>
                  <a:pt x="6976105" y="6445308"/>
                </a:cubicBezTo>
                <a:cubicBezTo>
                  <a:pt x="6987417" y="6445308"/>
                  <a:pt x="7004383" y="6445383"/>
                  <a:pt x="7027005" y="6445531"/>
                </a:cubicBezTo>
                <a:cubicBezTo>
                  <a:pt x="7049627" y="6445680"/>
                  <a:pt x="7066667" y="6445755"/>
                  <a:pt x="7078128" y="6445755"/>
                </a:cubicBezTo>
                <a:cubicBezTo>
                  <a:pt x="7130664" y="6445755"/>
                  <a:pt x="7162364" y="6446499"/>
                  <a:pt x="7173229" y="6447987"/>
                </a:cubicBezTo>
                <a:cubicBezTo>
                  <a:pt x="7176354" y="6448434"/>
                  <a:pt x="7178586" y="6448657"/>
                  <a:pt x="7179925" y="6448657"/>
                </a:cubicBezTo>
                <a:cubicBezTo>
                  <a:pt x="7183051" y="6448657"/>
                  <a:pt x="7185507" y="6447243"/>
                  <a:pt x="7187292" y="6444415"/>
                </a:cubicBezTo>
                <a:cubicBezTo>
                  <a:pt x="7189377" y="6440843"/>
                  <a:pt x="7191758" y="6429756"/>
                  <a:pt x="7194437" y="6411152"/>
                </a:cubicBezTo>
                <a:cubicBezTo>
                  <a:pt x="7196967" y="6394037"/>
                  <a:pt x="7198232" y="6382280"/>
                  <a:pt x="7198232" y="6375880"/>
                </a:cubicBezTo>
                <a:cubicBezTo>
                  <a:pt x="7198232" y="6370522"/>
                  <a:pt x="7196595" y="6367843"/>
                  <a:pt x="7193320" y="6367843"/>
                </a:cubicBezTo>
                <a:cubicBezTo>
                  <a:pt x="7185582" y="6367843"/>
                  <a:pt x="7173936" y="6368550"/>
                  <a:pt x="7158383" y="6369964"/>
                </a:cubicBezTo>
                <a:cubicBezTo>
                  <a:pt x="7142831" y="6371378"/>
                  <a:pt x="7131110" y="6372085"/>
                  <a:pt x="7123222" y="6372085"/>
                </a:cubicBezTo>
                <a:cubicBezTo>
                  <a:pt x="7101196" y="6372085"/>
                  <a:pt x="7090331" y="6372085"/>
                  <a:pt x="7090629" y="6372085"/>
                </a:cubicBezTo>
                <a:cubicBezTo>
                  <a:pt x="7074109" y="6371043"/>
                  <a:pt x="7064584" y="6367694"/>
                  <a:pt x="7062054" y="6362039"/>
                </a:cubicBezTo>
                <a:cubicBezTo>
                  <a:pt x="7060565" y="6358765"/>
                  <a:pt x="7059822" y="6351472"/>
                  <a:pt x="7059822" y="6340161"/>
                </a:cubicBezTo>
                <a:cubicBezTo>
                  <a:pt x="7059822" y="6331678"/>
                  <a:pt x="7059896" y="6327064"/>
                  <a:pt x="7060045" y="6326320"/>
                </a:cubicBezTo>
                <a:cubicBezTo>
                  <a:pt x="7061087" y="6323344"/>
                  <a:pt x="7064659" y="6321855"/>
                  <a:pt x="7070761" y="6321855"/>
                </a:cubicBezTo>
                <a:lnTo>
                  <a:pt x="7094424" y="6321855"/>
                </a:lnTo>
                <a:cubicBezTo>
                  <a:pt x="7124636" y="6321855"/>
                  <a:pt x="7143984" y="6322302"/>
                  <a:pt x="7152467" y="6323195"/>
                </a:cubicBezTo>
                <a:cubicBezTo>
                  <a:pt x="7165862" y="6324683"/>
                  <a:pt x="7172559" y="6325427"/>
                  <a:pt x="7172559" y="6325427"/>
                </a:cubicBezTo>
                <a:cubicBezTo>
                  <a:pt x="7176875" y="6325427"/>
                  <a:pt x="7179033" y="6323939"/>
                  <a:pt x="7179033" y="6320962"/>
                </a:cubicBezTo>
                <a:cubicBezTo>
                  <a:pt x="7179033" y="6309056"/>
                  <a:pt x="7179629" y="6297150"/>
                  <a:pt x="7180819" y="6285244"/>
                </a:cubicBezTo>
                <a:cubicBezTo>
                  <a:pt x="7183497" y="6259347"/>
                  <a:pt x="7184837" y="6247962"/>
                  <a:pt x="7184837" y="6251088"/>
                </a:cubicBezTo>
                <a:cubicBezTo>
                  <a:pt x="7184837" y="6247664"/>
                  <a:pt x="7183051" y="6245953"/>
                  <a:pt x="7179479" y="6245953"/>
                </a:cubicBezTo>
                <a:cubicBezTo>
                  <a:pt x="7176503" y="6245953"/>
                  <a:pt x="7172484" y="6246251"/>
                  <a:pt x="7167424" y="6246846"/>
                </a:cubicBezTo>
                <a:cubicBezTo>
                  <a:pt x="7160876" y="6247441"/>
                  <a:pt x="7156783" y="6247813"/>
                  <a:pt x="7155146" y="6247962"/>
                </a:cubicBezTo>
                <a:cubicBezTo>
                  <a:pt x="7135947" y="6249004"/>
                  <a:pt x="7116972" y="6249525"/>
                  <a:pt x="7098219" y="6249525"/>
                </a:cubicBezTo>
                <a:cubicBezTo>
                  <a:pt x="7095391" y="6249525"/>
                  <a:pt x="7091820" y="6249636"/>
                  <a:pt x="7087504" y="6249860"/>
                </a:cubicBezTo>
                <a:cubicBezTo>
                  <a:pt x="7083188" y="6250083"/>
                  <a:pt x="7080285" y="6250195"/>
                  <a:pt x="7078797" y="6250195"/>
                </a:cubicBezTo>
                <a:cubicBezTo>
                  <a:pt x="7071653" y="6250195"/>
                  <a:pt x="7066816" y="6248781"/>
                  <a:pt x="7064286" y="6245953"/>
                </a:cubicBezTo>
                <a:cubicBezTo>
                  <a:pt x="7061310" y="6242679"/>
                  <a:pt x="7059822" y="6235981"/>
                  <a:pt x="7059822" y="6225861"/>
                </a:cubicBezTo>
                <a:cubicBezTo>
                  <a:pt x="7059822" y="6216187"/>
                  <a:pt x="7060194" y="6210457"/>
                  <a:pt x="7060938" y="6208672"/>
                </a:cubicBezTo>
                <a:cubicBezTo>
                  <a:pt x="7062724" y="6204951"/>
                  <a:pt x="7067561" y="6203090"/>
                  <a:pt x="7075448" y="6203090"/>
                </a:cubicBezTo>
                <a:cubicBezTo>
                  <a:pt x="7107000" y="6203090"/>
                  <a:pt x="7142570" y="6204728"/>
                  <a:pt x="7182159" y="6208002"/>
                </a:cubicBezTo>
                <a:cubicBezTo>
                  <a:pt x="7184391" y="6208151"/>
                  <a:pt x="7185953" y="6208225"/>
                  <a:pt x="7186846" y="6208225"/>
                </a:cubicBezTo>
                <a:cubicBezTo>
                  <a:pt x="7189823" y="6208225"/>
                  <a:pt x="7191311" y="6206662"/>
                  <a:pt x="7191311" y="6203537"/>
                </a:cubicBezTo>
                <a:cubicBezTo>
                  <a:pt x="7191311" y="6199816"/>
                  <a:pt x="7190530" y="6189287"/>
                  <a:pt x="7188967" y="6171948"/>
                </a:cubicBezTo>
                <a:cubicBezTo>
                  <a:pt x="7187405" y="6154610"/>
                  <a:pt x="7186251" y="6144229"/>
                  <a:pt x="7185507" y="6140806"/>
                </a:cubicBezTo>
                <a:cubicBezTo>
                  <a:pt x="7184316" y="6135002"/>
                  <a:pt x="7179851" y="6132099"/>
                  <a:pt x="7172112" y="6132099"/>
                </a:cubicBezTo>
                <a:cubicBezTo>
                  <a:pt x="7161248" y="6132099"/>
                  <a:pt x="7144876" y="6132397"/>
                  <a:pt x="7122999" y="6132992"/>
                </a:cubicBezTo>
                <a:cubicBezTo>
                  <a:pt x="7101121" y="6133588"/>
                  <a:pt x="7084750" y="6133885"/>
                  <a:pt x="7073886" y="6133885"/>
                </a:cubicBezTo>
                <a:cubicBezTo>
                  <a:pt x="7062872" y="6133885"/>
                  <a:pt x="7046315" y="6133588"/>
                  <a:pt x="7024215" y="6132992"/>
                </a:cubicBezTo>
                <a:cubicBezTo>
                  <a:pt x="7002114" y="6132397"/>
                  <a:pt x="6985557" y="6132099"/>
                  <a:pt x="6974544" y="6132099"/>
                </a:cubicBezTo>
                <a:close/>
                <a:moveTo>
                  <a:pt x="5832362" y="6132099"/>
                </a:moveTo>
                <a:cubicBezTo>
                  <a:pt x="5792773" y="6132099"/>
                  <a:pt x="5767176" y="6132844"/>
                  <a:pt x="5755567" y="6134332"/>
                </a:cubicBezTo>
                <a:cubicBezTo>
                  <a:pt x="5750804" y="6134927"/>
                  <a:pt x="5748572" y="6136639"/>
                  <a:pt x="5748870" y="6139466"/>
                </a:cubicBezTo>
                <a:lnTo>
                  <a:pt x="5749093" y="6142592"/>
                </a:lnTo>
                <a:cubicBezTo>
                  <a:pt x="5753110" y="6194086"/>
                  <a:pt x="5755121" y="6243200"/>
                  <a:pt x="5755121" y="6289932"/>
                </a:cubicBezTo>
                <a:cubicBezTo>
                  <a:pt x="5755121" y="6306452"/>
                  <a:pt x="5754859" y="6331269"/>
                  <a:pt x="5754339" y="6364383"/>
                </a:cubicBezTo>
                <a:cubicBezTo>
                  <a:pt x="5753817" y="6397497"/>
                  <a:pt x="5753558" y="6422314"/>
                  <a:pt x="5753558" y="6438834"/>
                </a:cubicBezTo>
                <a:cubicBezTo>
                  <a:pt x="5753558" y="6443150"/>
                  <a:pt x="5755715" y="6445308"/>
                  <a:pt x="5760032" y="6445308"/>
                </a:cubicBezTo>
                <a:cubicBezTo>
                  <a:pt x="5769110" y="6445308"/>
                  <a:pt x="5782728" y="6445569"/>
                  <a:pt x="5800885" y="6446090"/>
                </a:cubicBezTo>
                <a:cubicBezTo>
                  <a:pt x="5819042" y="6446610"/>
                  <a:pt x="5832659" y="6446871"/>
                  <a:pt x="5841738" y="6446871"/>
                </a:cubicBezTo>
                <a:cubicBezTo>
                  <a:pt x="5844863" y="6446871"/>
                  <a:pt x="5846427" y="6445159"/>
                  <a:pt x="5846427" y="6441736"/>
                </a:cubicBezTo>
                <a:cubicBezTo>
                  <a:pt x="5846427" y="6435039"/>
                  <a:pt x="5845757" y="6424919"/>
                  <a:pt x="5844417" y="6411375"/>
                </a:cubicBezTo>
                <a:cubicBezTo>
                  <a:pt x="5843078" y="6397832"/>
                  <a:pt x="5842408" y="6387637"/>
                  <a:pt x="5842408" y="6380791"/>
                </a:cubicBezTo>
                <a:cubicBezTo>
                  <a:pt x="5842408" y="6375285"/>
                  <a:pt x="5845608" y="6372531"/>
                  <a:pt x="5852008" y="6372531"/>
                </a:cubicBezTo>
                <a:cubicBezTo>
                  <a:pt x="5857961" y="6372531"/>
                  <a:pt x="5866928" y="6372866"/>
                  <a:pt x="5878907" y="6373536"/>
                </a:cubicBezTo>
                <a:cubicBezTo>
                  <a:pt x="5890889" y="6374206"/>
                  <a:pt x="5899856" y="6374540"/>
                  <a:pt x="5905809" y="6374540"/>
                </a:cubicBezTo>
                <a:cubicBezTo>
                  <a:pt x="5941379" y="6374540"/>
                  <a:pt x="5969283" y="6362709"/>
                  <a:pt x="5989525" y="6339045"/>
                </a:cubicBezTo>
                <a:cubicBezTo>
                  <a:pt x="6008426" y="6316721"/>
                  <a:pt x="6017876" y="6287550"/>
                  <a:pt x="6017876" y="6251534"/>
                </a:cubicBezTo>
                <a:cubicBezTo>
                  <a:pt x="6017876" y="6216411"/>
                  <a:pt x="6006863" y="6187984"/>
                  <a:pt x="5984837" y="6166256"/>
                </a:cubicBezTo>
                <a:cubicBezTo>
                  <a:pt x="5963257" y="6145122"/>
                  <a:pt x="5934830" y="6134034"/>
                  <a:pt x="5899558" y="6132992"/>
                </a:cubicBezTo>
                <a:cubicBezTo>
                  <a:pt x="5878127" y="6132397"/>
                  <a:pt x="5855728" y="6132099"/>
                  <a:pt x="5832362" y="6132099"/>
                </a:cubicBezTo>
                <a:close/>
                <a:moveTo>
                  <a:pt x="4077604" y="6132099"/>
                </a:moveTo>
                <a:cubicBezTo>
                  <a:pt x="4074479" y="6132099"/>
                  <a:pt x="4072916" y="6133885"/>
                  <a:pt x="4072916" y="6137457"/>
                </a:cubicBezTo>
                <a:cubicBezTo>
                  <a:pt x="4072916" y="6154572"/>
                  <a:pt x="4073734" y="6180394"/>
                  <a:pt x="4075372" y="6214922"/>
                </a:cubicBezTo>
                <a:cubicBezTo>
                  <a:pt x="4077009" y="6249450"/>
                  <a:pt x="4077827" y="6275347"/>
                  <a:pt x="4077827" y="6292611"/>
                </a:cubicBezTo>
                <a:cubicBezTo>
                  <a:pt x="4077827" y="6298564"/>
                  <a:pt x="4077604" y="6307568"/>
                  <a:pt x="4077158" y="6319623"/>
                </a:cubicBezTo>
                <a:cubicBezTo>
                  <a:pt x="4076711" y="6331678"/>
                  <a:pt x="4076488" y="6340756"/>
                  <a:pt x="4076488" y="6346858"/>
                </a:cubicBezTo>
                <a:cubicBezTo>
                  <a:pt x="4076488" y="6373201"/>
                  <a:pt x="4078423" y="6391507"/>
                  <a:pt x="4082292" y="6401776"/>
                </a:cubicBezTo>
                <a:cubicBezTo>
                  <a:pt x="4090031" y="6422761"/>
                  <a:pt x="4106849" y="6436974"/>
                  <a:pt x="4132745" y="6444415"/>
                </a:cubicBezTo>
                <a:cubicBezTo>
                  <a:pt x="4148967" y="6449029"/>
                  <a:pt x="4172109" y="6451336"/>
                  <a:pt x="4202174" y="6451336"/>
                </a:cubicBezTo>
                <a:cubicBezTo>
                  <a:pt x="4268700" y="6451336"/>
                  <a:pt x="4310296" y="6438685"/>
                  <a:pt x="4326966" y="6413385"/>
                </a:cubicBezTo>
                <a:cubicBezTo>
                  <a:pt x="4336044" y="6399544"/>
                  <a:pt x="4340584" y="6373647"/>
                  <a:pt x="4340584" y="6335696"/>
                </a:cubicBezTo>
                <a:cubicBezTo>
                  <a:pt x="4340584" y="6330934"/>
                  <a:pt x="4340509" y="6323753"/>
                  <a:pt x="4340360" y="6314153"/>
                </a:cubicBezTo>
                <a:cubicBezTo>
                  <a:pt x="4340212" y="6304554"/>
                  <a:pt x="4340137" y="6297373"/>
                  <a:pt x="4340137" y="6292611"/>
                </a:cubicBezTo>
                <a:cubicBezTo>
                  <a:pt x="4340137" y="6275347"/>
                  <a:pt x="4340844" y="6249450"/>
                  <a:pt x="4342258" y="6214922"/>
                </a:cubicBezTo>
                <a:cubicBezTo>
                  <a:pt x="4343672" y="6180394"/>
                  <a:pt x="4344379" y="6154572"/>
                  <a:pt x="4344379" y="6137457"/>
                </a:cubicBezTo>
                <a:cubicBezTo>
                  <a:pt x="4344379" y="6133885"/>
                  <a:pt x="4342220" y="6132099"/>
                  <a:pt x="4337905" y="6132099"/>
                </a:cubicBezTo>
                <a:cubicBezTo>
                  <a:pt x="4329124" y="6132099"/>
                  <a:pt x="4315878" y="6132472"/>
                  <a:pt x="4298168" y="6133216"/>
                </a:cubicBezTo>
                <a:cubicBezTo>
                  <a:pt x="4280457" y="6133960"/>
                  <a:pt x="4267211" y="6134332"/>
                  <a:pt x="4258431" y="6134332"/>
                </a:cubicBezTo>
                <a:cubicBezTo>
                  <a:pt x="4254710" y="6134332"/>
                  <a:pt x="4252848" y="6136639"/>
                  <a:pt x="4252848" y="6141252"/>
                </a:cubicBezTo>
                <a:cubicBezTo>
                  <a:pt x="4252848" y="6162832"/>
                  <a:pt x="4253370" y="6195203"/>
                  <a:pt x="4254412" y="6238363"/>
                </a:cubicBezTo>
                <a:cubicBezTo>
                  <a:pt x="4255453" y="6281523"/>
                  <a:pt x="4255975" y="6313893"/>
                  <a:pt x="4255975" y="6335473"/>
                </a:cubicBezTo>
                <a:cubicBezTo>
                  <a:pt x="4255975" y="6365090"/>
                  <a:pt x="4240719" y="6379898"/>
                  <a:pt x="4210209" y="6379898"/>
                </a:cubicBezTo>
                <a:cubicBezTo>
                  <a:pt x="4189374" y="6379898"/>
                  <a:pt x="4175681" y="6374317"/>
                  <a:pt x="4169133" y="6363155"/>
                </a:cubicBezTo>
                <a:cubicBezTo>
                  <a:pt x="4164222" y="6354970"/>
                  <a:pt x="4161766" y="6339194"/>
                  <a:pt x="4161766" y="6315828"/>
                </a:cubicBezTo>
                <a:cubicBezTo>
                  <a:pt x="4161766" y="6296182"/>
                  <a:pt x="4162399" y="6266752"/>
                  <a:pt x="4163664" y="6227535"/>
                </a:cubicBezTo>
                <a:cubicBezTo>
                  <a:pt x="4164929" y="6188319"/>
                  <a:pt x="4165561" y="6158889"/>
                  <a:pt x="4165561" y="6139243"/>
                </a:cubicBezTo>
                <a:cubicBezTo>
                  <a:pt x="4165561" y="6135969"/>
                  <a:pt x="4163701" y="6134332"/>
                  <a:pt x="4159980" y="6134332"/>
                </a:cubicBezTo>
                <a:cubicBezTo>
                  <a:pt x="4150902" y="6134332"/>
                  <a:pt x="4137172" y="6133960"/>
                  <a:pt x="4118792" y="6133216"/>
                </a:cubicBezTo>
                <a:cubicBezTo>
                  <a:pt x="4100412" y="6132472"/>
                  <a:pt x="4086683" y="6132099"/>
                  <a:pt x="4077604" y="6132099"/>
                </a:cubicBezTo>
                <a:close/>
                <a:moveTo>
                  <a:pt x="6501344" y="6130760"/>
                </a:moveTo>
                <a:cubicBezTo>
                  <a:pt x="6484973" y="6130760"/>
                  <a:pt x="6463021" y="6131058"/>
                  <a:pt x="6435488" y="6131653"/>
                </a:cubicBezTo>
                <a:cubicBezTo>
                  <a:pt x="6394858" y="6132546"/>
                  <a:pt x="6372124" y="6133439"/>
                  <a:pt x="6367288" y="6134332"/>
                </a:cubicBezTo>
                <a:cubicBezTo>
                  <a:pt x="6362450" y="6135225"/>
                  <a:pt x="6360107" y="6136936"/>
                  <a:pt x="6360256" y="6139466"/>
                </a:cubicBezTo>
                <a:lnTo>
                  <a:pt x="6360479" y="6142592"/>
                </a:lnTo>
                <a:cubicBezTo>
                  <a:pt x="6363306" y="6177864"/>
                  <a:pt x="6364720" y="6226977"/>
                  <a:pt x="6364720" y="6289932"/>
                </a:cubicBezTo>
                <a:cubicBezTo>
                  <a:pt x="6364720" y="6306452"/>
                  <a:pt x="6363939" y="6331231"/>
                  <a:pt x="6362376" y="6364271"/>
                </a:cubicBezTo>
                <a:cubicBezTo>
                  <a:pt x="6360814" y="6397311"/>
                  <a:pt x="6360032" y="6422017"/>
                  <a:pt x="6360032" y="6438388"/>
                </a:cubicBezTo>
                <a:cubicBezTo>
                  <a:pt x="6360032" y="6442108"/>
                  <a:pt x="6362190" y="6444415"/>
                  <a:pt x="6366506" y="6445308"/>
                </a:cubicBezTo>
                <a:cubicBezTo>
                  <a:pt x="6370822" y="6446201"/>
                  <a:pt x="6383622" y="6446648"/>
                  <a:pt x="6404904" y="6446648"/>
                </a:cubicBezTo>
                <a:cubicBezTo>
                  <a:pt x="6423507" y="6446648"/>
                  <a:pt x="6437200" y="6446350"/>
                  <a:pt x="6445981" y="6445755"/>
                </a:cubicBezTo>
                <a:cubicBezTo>
                  <a:pt x="6448064" y="6445606"/>
                  <a:pt x="6450148" y="6445457"/>
                  <a:pt x="6452231" y="6445308"/>
                </a:cubicBezTo>
                <a:cubicBezTo>
                  <a:pt x="6453571" y="6444862"/>
                  <a:pt x="6454240" y="6443373"/>
                  <a:pt x="6454240" y="6440843"/>
                </a:cubicBezTo>
                <a:cubicBezTo>
                  <a:pt x="6454240" y="6430723"/>
                  <a:pt x="6453310" y="6415617"/>
                  <a:pt x="6451450" y="6395525"/>
                </a:cubicBezTo>
                <a:cubicBezTo>
                  <a:pt x="6449589" y="6375433"/>
                  <a:pt x="6448660" y="6360327"/>
                  <a:pt x="6448660" y="6350207"/>
                </a:cubicBezTo>
                <a:cubicBezTo>
                  <a:pt x="6448660" y="6342617"/>
                  <a:pt x="6449775" y="6338822"/>
                  <a:pt x="6452008" y="6338822"/>
                </a:cubicBezTo>
                <a:cubicBezTo>
                  <a:pt x="6471802" y="6338822"/>
                  <a:pt x="6479467" y="6338673"/>
                  <a:pt x="6475001" y="6338375"/>
                </a:cubicBezTo>
                <a:cubicBezTo>
                  <a:pt x="6484676" y="6338971"/>
                  <a:pt x="6490852" y="6342170"/>
                  <a:pt x="6493530" y="6347975"/>
                </a:cubicBezTo>
                <a:cubicBezTo>
                  <a:pt x="6505884" y="6376996"/>
                  <a:pt x="6514962" y="6398948"/>
                  <a:pt x="6520767" y="6413831"/>
                </a:cubicBezTo>
                <a:cubicBezTo>
                  <a:pt x="6525082" y="6425291"/>
                  <a:pt x="6528356" y="6433923"/>
                  <a:pt x="6530589" y="6439727"/>
                </a:cubicBezTo>
                <a:cubicBezTo>
                  <a:pt x="6531780" y="6442257"/>
                  <a:pt x="6532822" y="6443746"/>
                  <a:pt x="6533714" y="6444192"/>
                </a:cubicBezTo>
                <a:cubicBezTo>
                  <a:pt x="6534161" y="6444490"/>
                  <a:pt x="6536021" y="6444862"/>
                  <a:pt x="6539295" y="6445308"/>
                </a:cubicBezTo>
                <a:cubicBezTo>
                  <a:pt x="6546290" y="6446201"/>
                  <a:pt x="6559536" y="6446648"/>
                  <a:pt x="6579032" y="6446648"/>
                </a:cubicBezTo>
                <a:cubicBezTo>
                  <a:pt x="6601804" y="6446648"/>
                  <a:pt x="6616016" y="6446201"/>
                  <a:pt x="6621671" y="6445308"/>
                </a:cubicBezTo>
                <a:cubicBezTo>
                  <a:pt x="6624648" y="6444862"/>
                  <a:pt x="6626136" y="6444118"/>
                  <a:pt x="6626136" y="6443076"/>
                </a:cubicBezTo>
                <a:cubicBezTo>
                  <a:pt x="6626136" y="6439206"/>
                  <a:pt x="6617058" y="6418519"/>
                  <a:pt x="6598902" y="6381014"/>
                </a:cubicBezTo>
                <a:cubicBezTo>
                  <a:pt x="6580744" y="6343510"/>
                  <a:pt x="6571666" y="6324832"/>
                  <a:pt x="6571666" y="6324981"/>
                </a:cubicBezTo>
                <a:cubicBezTo>
                  <a:pt x="6571666" y="6322897"/>
                  <a:pt x="6573377" y="6320665"/>
                  <a:pt x="6576800" y="6318283"/>
                </a:cubicBezTo>
                <a:cubicBezTo>
                  <a:pt x="6593618" y="6306080"/>
                  <a:pt x="6605152" y="6293504"/>
                  <a:pt x="6611403" y="6280555"/>
                </a:cubicBezTo>
                <a:cubicBezTo>
                  <a:pt x="6617654" y="6267607"/>
                  <a:pt x="6620779" y="6250269"/>
                  <a:pt x="6620779" y="6228540"/>
                </a:cubicBezTo>
                <a:cubicBezTo>
                  <a:pt x="6620779" y="6195947"/>
                  <a:pt x="6608649" y="6171018"/>
                  <a:pt x="6584390" y="6153754"/>
                </a:cubicBezTo>
                <a:cubicBezTo>
                  <a:pt x="6562959" y="6138425"/>
                  <a:pt x="6535277" y="6130760"/>
                  <a:pt x="6501344" y="6130760"/>
                </a:cubicBezTo>
                <a:close/>
                <a:moveTo>
                  <a:pt x="4843995" y="6130760"/>
                </a:moveTo>
                <a:cubicBezTo>
                  <a:pt x="4827623" y="6130760"/>
                  <a:pt x="4805671" y="6131058"/>
                  <a:pt x="4778138" y="6131653"/>
                </a:cubicBezTo>
                <a:cubicBezTo>
                  <a:pt x="4737507" y="6132546"/>
                  <a:pt x="4714774" y="6133439"/>
                  <a:pt x="4709937" y="6134332"/>
                </a:cubicBezTo>
                <a:cubicBezTo>
                  <a:pt x="4705101" y="6135225"/>
                  <a:pt x="4702756" y="6136936"/>
                  <a:pt x="4702906" y="6139466"/>
                </a:cubicBezTo>
                <a:lnTo>
                  <a:pt x="4703129" y="6142592"/>
                </a:lnTo>
                <a:cubicBezTo>
                  <a:pt x="4705956" y="6177864"/>
                  <a:pt x="4707370" y="6226977"/>
                  <a:pt x="4707370" y="6289932"/>
                </a:cubicBezTo>
                <a:cubicBezTo>
                  <a:pt x="4707370" y="6306452"/>
                  <a:pt x="4706589" y="6331231"/>
                  <a:pt x="4705027" y="6364271"/>
                </a:cubicBezTo>
                <a:cubicBezTo>
                  <a:pt x="4703463" y="6397311"/>
                  <a:pt x="4702681" y="6422017"/>
                  <a:pt x="4702681" y="6438388"/>
                </a:cubicBezTo>
                <a:cubicBezTo>
                  <a:pt x="4702681" y="6442108"/>
                  <a:pt x="4704841" y="6444415"/>
                  <a:pt x="4709155" y="6445308"/>
                </a:cubicBezTo>
                <a:cubicBezTo>
                  <a:pt x="4713473" y="6446201"/>
                  <a:pt x="4726271" y="6446648"/>
                  <a:pt x="4747554" y="6446648"/>
                </a:cubicBezTo>
                <a:cubicBezTo>
                  <a:pt x="4766157" y="6446648"/>
                  <a:pt x="4779850" y="6446350"/>
                  <a:pt x="4788631" y="6445755"/>
                </a:cubicBezTo>
                <a:cubicBezTo>
                  <a:pt x="4790714" y="6445606"/>
                  <a:pt x="4792798" y="6445457"/>
                  <a:pt x="4794882" y="6445308"/>
                </a:cubicBezTo>
                <a:cubicBezTo>
                  <a:pt x="4796221" y="6444862"/>
                  <a:pt x="4796891" y="6443373"/>
                  <a:pt x="4796891" y="6440843"/>
                </a:cubicBezTo>
                <a:cubicBezTo>
                  <a:pt x="4796891" y="6430723"/>
                  <a:pt x="4795961" y="6415617"/>
                  <a:pt x="4794100" y="6395525"/>
                </a:cubicBezTo>
                <a:cubicBezTo>
                  <a:pt x="4792240" y="6375433"/>
                  <a:pt x="4791309" y="6360327"/>
                  <a:pt x="4791309" y="6350207"/>
                </a:cubicBezTo>
                <a:cubicBezTo>
                  <a:pt x="4791309" y="6342617"/>
                  <a:pt x="4792425" y="6338822"/>
                  <a:pt x="4794657" y="6338822"/>
                </a:cubicBezTo>
                <a:cubicBezTo>
                  <a:pt x="4814451" y="6338822"/>
                  <a:pt x="4822116" y="6338673"/>
                  <a:pt x="4817652" y="6338375"/>
                </a:cubicBezTo>
                <a:cubicBezTo>
                  <a:pt x="4827326" y="6338971"/>
                  <a:pt x="4833502" y="6342170"/>
                  <a:pt x="4836181" y="6347975"/>
                </a:cubicBezTo>
                <a:cubicBezTo>
                  <a:pt x="4848534" y="6376996"/>
                  <a:pt x="4857613" y="6398948"/>
                  <a:pt x="4863416" y="6413831"/>
                </a:cubicBezTo>
                <a:cubicBezTo>
                  <a:pt x="4867732" y="6425291"/>
                  <a:pt x="4871007" y="6433923"/>
                  <a:pt x="4873240" y="6439727"/>
                </a:cubicBezTo>
                <a:cubicBezTo>
                  <a:pt x="4874429" y="6442257"/>
                  <a:pt x="4875472" y="6443746"/>
                  <a:pt x="4876365" y="6444192"/>
                </a:cubicBezTo>
                <a:cubicBezTo>
                  <a:pt x="4876811" y="6444490"/>
                  <a:pt x="4878672" y="6444862"/>
                  <a:pt x="4881946" y="6445308"/>
                </a:cubicBezTo>
                <a:cubicBezTo>
                  <a:pt x="4888940" y="6446201"/>
                  <a:pt x="4902187" y="6446648"/>
                  <a:pt x="4921682" y="6446648"/>
                </a:cubicBezTo>
                <a:cubicBezTo>
                  <a:pt x="4944454" y="6446648"/>
                  <a:pt x="4958667" y="6446201"/>
                  <a:pt x="4964322" y="6445308"/>
                </a:cubicBezTo>
                <a:cubicBezTo>
                  <a:pt x="4967298" y="6444862"/>
                  <a:pt x="4968787" y="6444118"/>
                  <a:pt x="4968787" y="6443076"/>
                </a:cubicBezTo>
                <a:cubicBezTo>
                  <a:pt x="4968787" y="6439206"/>
                  <a:pt x="4959708" y="6418519"/>
                  <a:pt x="4941551" y="6381014"/>
                </a:cubicBezTo>
                <a:cubicBezTo>
                  <a:pt x="4923395" y="6343510"/>
                  <a:pt x="4914315" y="6324832"/>
                  <a:pt x="4914315" y="6324981"/>
                </a:cubicBezTo>
                <a:cubicBezTo>
                  <a:pt x="4914315" y="6322897"/>
                  <a:pt x="4916028" y="6320665"/>
                  <a:pt x="4919450" y="6318283"/>
                </a:cubicBezTo>
                <a:cubicBezTo>
                  <a:pt x="4936268" y="6306080"/>
                  <a:pt x="4947802" y="6293504"/>
                  <a:pt x="4954053" y="6280555"/>
                </a:cubicBezTo>
                <a:cubicBezTo>
                  <a:pt x="4960304" y="6267607"/>
                  <a:pt x="4963429" y="6250269"/>
                  <a:pt x="4963429" y="6228540"/>
                </a:cubicBezTo>
                <a:cubicBezTo>
                  <a:pt x="4963429" y="6195947"/>
                  <a:pt x="4951300" y="6171018"/>
                  <a:pt x="4927041" y="6153754"/>
                </a:cubicBezTo>
                <a:cubicBezTo>
                  <a:pt x="4905609" y="6138425"/>
                  <a:pt x="4877927" y="6130760"/>
                  <a:pt x="4843995" y="6130760"/>
                </a:cubicBezTo>
                <a:close/>
                <a:moveTo>
                  <a:pt x="10655657" y="6129421"/>
                </a:moveTo>
                <a:cubicBezTo>
                  <a:pt x="10655508" y="6129421"/>
                  <a:pt x="10645760" y="6130165"/>
                  <a:pt x="10626412" y="6131653"/>
                </a:cubicBezTo>
                <a:cubicBezTo>
                  <a:pt x="10590396" y="6134481"/>
                  <a:pt x="10565691" y="6135895"/>
                  <a:pt x="10552296" y="6135895"/>
                </a:cubicBezTo>
                <a:cubicBezTo>
                  <a:pt x="10505118" y="6135895"/>
                  <a:pt x="10469473" y="6134332"/>
                  <a:pt x="10445363" y="6131206"/>
                </a:cubicBezTo>
                <a:cubicBezTo>
                  <a:pt x="10443577" y="6131058"/>
                  <a:pt x="10442535" y="6130983"/>
                  <a:pt x="10442238" y="6130983"/>
                </a:cubicBezTo>
                <a:cubicBezTo>
                  <a:pt x="10439708" y="6130983"/>
                  <a:pt x="10437922" y="6136564"/>
                  <a:pt x="10436880" y="6147726"/>
                </a:cubicBezTo>
                <a:cubicBezTo>
                  <a:pt x="10436285" y="6154721"/>
                  <a:pt x="10435764" y="6161716"/>
                  <a:pt x="10435317" y="6168711"/>
                </a:cubicBezTo>
                <a:cubicBezTo>
                  <a:pt x="10435020" y="6170944"/>
                  <a:pt x="10433680" y="6177269"/>
                  <a:pt x="10431299" y="6187687"/>
                </a:cubicBezTo>
                <a:cubicBezTo>
                  <a:pt x="10429215" y="6197212"/>
                  <a:pt x="10428173" y="6202942"/>
                  <a:pt x="10428173" y="6204876"/>
                </a:cubicBezTo>
                <a:cubicBezTo>
                  <a:pt x="10428173" y="6206365"/>
                  <a:pt x="10429364" y="6207109"/>
                  <a:pt x="10431745" y="6207109"/>
                </a:cubicBezTo>
                <a:cubicBezTo>
                  <a:pt x="10449456" y="6207109"/>
                  <a:pt x="10473194" y="6205621"/>
                  <a:pt x="10502960" y="6202644"/>
                </a:cubicBezTo>
                <a:cubicBezTo>
                  <a:pt x="10504150" y="6242828"/>
                  <a:pt x="10504746" y="6268724"/>
                  <a:pt x="10504746" y="6280332"/>
                </a:cubicBezTo>
                <a:cubicBezTo>
                  <a:pt x="10504746" y="6297894"/>
                  <a:pt x="10504001" y="6324237"/>
                  <a:pt x="10502513" y="6359360"/>
                </a:cubicBezTo>
                <a:cubicBezTo>
                  <a:pt x="10501025" y="6394483"/>
                  <a:pt x="10500281" y="6420826"/>
                  <a:pt x="10500281" y="6438388"/>
                </a:cubicBezTo>
                <a:cubicBezTo>
                  <a:pt x="10500281" y="6442257"/>
                  <a:pt x="10502364" y="6444564"/>
                  <a:pt x="10506531" y="6445308"/>
                </a:cubicBezTo>
                <a:cubicBezTo>
                  <a:pt x="10514271" y="6446499"/>
                  <a:pt x="10527739" y="6447094"/>
                  <a:pt x="10546938" y="6447094"/>
                </a:cubicBezTo>
                <a:cubicBezTo>
                  <a:pt x="10564202" y="6447094"/>
                  <a:pt x="10577299" y="6446499"/>
                  <a:pt x="10586229" y="6445308"/>
                </a:cubicBezTo>
                <a:cubicBezTo>
                  <a:pt x="10589950" y="6444862"/>
                  <a:pt x="10592033" y="6444490"/>
                  <a:pt x="10592480" y="6444192"/>
                </a:cubicBezTo>
                <a:cubicBezTo>
                  <a:pt x="10593819" y="6443448"/>
                  <a:pt x="10594489" y="6441662"/>
                  <a:pt x="10594489" y="6438834"/>
                </a:cubicBezTo>
                <a:cubicBezTo>
                  <a:pt x="10594489" y="6421272"/>
                  <a:pt x="10593782" y="6394855"/>
                  <a:pt x="10592368" y="6359583"/>
                </a:cubicBezTo>
                <a:cubicBezTo>
                  <a:pt x="10590954" y="6324311"/>
                  <a:pt x="10590247" y="6297894"/>
                  <a:pt x="10590247" y="6280332"/>
                </a:cubicBezTo>
                <a:cubicBezTo>
                  <a:pt x="10590247" y="6265449"/>
                  <a:pt x="10590694" y="6239181"/>
                  <a:pt x="10591587" y="6201528"/>
                </a:cubicBezTo>
                <a:cubicBezTo>
                  <a:pt x="10630729" y="6203760"/>
                  <a:pt x="10653127" y="6204876"/>
                  <a:pt x="10658783" y="6204876"/>
                </a:cubicBezTo>
                <a:cubicBezTo>
                  <a:pt x="10662057" y="6204876"/>
                  <a:pt x="10663694" y="6203388"/>
                  <a:pt x="10663694" y="6200412"/>
                </a:cubicBezTo>
                <a:cubicBezTo>
                  <a:pt x="10663694" y="6196840"/>
                  <a:pt x="10663210" y="6191445"/>
                  <a:pt x="10662243" y="6184226"/>
                </a:cubicBezTo>
                <a:cubicBezTo>
                  <a:pt x="10661275" y="6177008"/>
                  <a:pt x="10660792" y="6171539"/>
                  <a:pt x="10660792" y="6167818"/>
                </a:cubicBezTo>
                <a:cubicBezTo>
                  <a:pt x="10660792" y="6164544"/>
                  <a:pt x="10660941" y="6158963"/>
                  <a:pt x="10661238" y="6151075"/>
                </a:cubicBezTo>
                <a:cubicBezTo>
                  <a:pt x="10661536" y="6143931"/>
                  <a:pt x="10661685" y="6138350"/>
                  <a:pt x="10661685" y="6134332"/>
                </a:cubicBezTo>
                <a:cubicBezTo>
                  <a:pt x="10661536" y="6131802"/>
                  <a:pt x="10661238" y="6130351"/>
                  <a:pt x="10660792" y="6129979"/>
                </a:cubicBezTo>
                <a:cubicBezTo>
                  <a:pt x="10660345" y="6129607"/>
                  <a:pt x="10658634" y="6129421"/>
                  <a:pt x="10655657" y="6129421"/>
                </a:cubicBezTo>
                <a:close/>
                <a:moveTo>
                  <a:pt x="9465032" y="6129421"/>
                </a:moveTo>
                <a:cubicBezTo>
                  <a:pt x="9464883" y="6129421"/>
                  <a:pt x="9455135" y="6130165"/>
                  <a:pt x="9435787" y="6131653"/>
                </a:cubicBezTo>
                <a:cubicBezTo>
                  <a:pt x="9399771" y="6134481"/>
                  <a:pt x="9375065" y="6135895"/>
                  <a:pt x="9361671" y="6135895"/>
                </a:cubicBezTo>
                <a:cubicBezTo>
                  <a:pt x="9314493" y="6135895"/>
                  <a:pt x="9278848" y="6134332"/>
                  <a:pt x="9254738" y="6131206"/>
                </a:cubicBezTo>
                <a:cubicBezTo>
                  <a:pt x="9252952" y="6131058"/>
                  <a:pt x="9251911" y="6130983"/>
                  <a:pt x="9251613" y="6130983"/>
                </a:cubicBezTo>
                <a:cubicBezTo>
                  <a:pt x="9249083" y="6130983"/>
                  <a:pt x="9247297" y="6136564"/>
                  <a:pt x="9246255" y="6147726"/>
                </a:cubicBezTo>
                <a:cubicBezTo>
                  <a:pt x="9245659" y="6154721"/>
                  <a:pt x="9245139" y="6161716"/>
                  <a:pt x="9244692" y="6168711"/>
                </a:cubicBezTo>
                <a:cubicBezTo>
                  <a:pt x="9244395" y="6170944"/>
                  <a:pt x="9243055" y="6177269"/>
                  <a:pt x="9240674" y="6187687"/>
                </a:cubicBezTo>
                <a:cubicBezTo>
                  <a:pt x="9238590" y="6197212"/>
                  <a:pt x="9237549" y="6202942"/>
                  <a:pt x="9237549" y="6204876"/>
                </a:cubicBezTo>
                <a:cubicBezTo>
                  <a:pt x="9237549" y="6206365"/>
                  <a:pt x="9238739" y="6207109"/>
                  <a:pt x="9241121" y="6207109"/>
                </a:cubicBezTo>
                <a:cubicBezTo>
                  <a:pt x="9258831" y="6207109"/>
                  <a:pt x="9282569" y="6205621"/>
                  <a:pt x="9312335" y="6202644"/>
                </a:cubicBezTo>
                <a:cubicBezTo>
                  <a:pt x="9313525" y="6242828"/>
                  <a:pt x="9314121" y="6268724"/>
                  <a:pt x="9314121" y="6280332"/>
                </a:cubicBezTo>
                <a:cubicBezTo>
                  <a:pt x="9314121" y="6297894"/>
                  <a:pt x="9313377" y="6324237"/>
                  <a:pt x="9311888" y="6359360"/>
                </a:cubicBezTo>
                <a:cubicBezTo>
                  <a:pt x="9310400" y="6394483"/>
                  <a:pt x="9309655" y="6420826"/>
                  <a:pt x="9309655" y="6438388"/>
                </a:cubicBezTo>
                <a:cubicBezTo>
                  <a:pt x="9309655" y="6442257"/>
                  <a:pt x="9311739" y="6444564"/>
                  <a:pt x="9315907" y="6445308"/>
                </a:cubicBezTo>
                <a:cubicBezTo>
                  <a:pt x="9323645" y="6446499"/>
                  <a:pt x="9337115" y="6447094"/>
                  <a:pt x="9356313" y="6447094"/>
                </a:cubicBezTo>
                <a:cubicBezTo>
                  <a:pt x="9373577" y="6447094"/>
                  <a:pt x="9386674" y="6446499"/>
                  <a:pt x="9395604" y="6445308"/>
                </a:cubicBezTo>
                <a:cubicBezTo>
                  <a:pt x="9399325" y="6444862"/>
                  <a:pt x="9401408" y="6444490"/>
                  <a:pt x="9401855" y="6444192"/>
                </a:cubicBezTo>
                <a:cubicBezTo>
                  <a:pt x="9403194" y="6443448"/>
                  <a:pt x="9403864" y="6441662"/>
                  <a:pt x="9403864" y="6438834"/>
                </a:cubicBezTo>
                <a:cubicBezTo>
                  <a:pt x="9403864" y="6421272"/>
                  <a:pt x="9403157" y="6394855"/>
                  <a:pt x="9401743" y="6359583"/>
                </a:cubicBezTo>
                <a:cubicBezTo>
                  <a:pt x="9400329" y="6324311"/>
                  <a:pt x="9399623" y="6297894"/>
                  <a:pt x="9399623" y="6280332"/>
                </a:cubicBezTo>
                <a:cubicBezTo>
                  <a:pt x="9399623" y="6265449"/>
                  <a:pt x="9400069" y="6239181"/>
                  <a:pt x="9400961" y="6201528"/>
                </a:cubicBezTo>
                <a:cubicBezTo>
                  <a:pt x="9440103" y="6203760"/>
                  <a:pt x="9462502" y="6204876"/>
                  <a:pt x="9468157" y="6204876"/>
                </a:cubicBezTo>
                <a:cubicBezTo>
                  <a:pt x="9471432" y="6204876"/>
                  <a:pt x="9473069" y="6203388"/>
                  <a:pt x="9473069" y="6200412"/>
                </a:cubicBezTo>
                <a:cubicBezTo>
                  <a:pt x="9473069" y="6196840"/>
                  <a:pt x="9472585" y="6191445"/>
                  <a:pt x="9471618" y="6184226"/>
                </a:cubicBezTo>
                <a:cubicBezTo>
                  <a:pt x="9470651" y="6177008"/>
                  <a:pt x="9470167" y="6171539"/>
                  <a:pt x="9470167" y="6167818"/>
                </a:cubicBezTo>
                <a:cubicBezTo>
                  <a:pt x="9470167" y="6164544"/>
                  <a:pt x="9470315" y="6158963"/>
                  <a:pt x="9470613" y="6151075"/>
                </a:cubicBezTo>
                <a:cubicBezTo>
                  <a:pt x="9470911" y="6143931"/>
                  <a:pt x="9471060" y="6138350"/>
                  <a:pt x="9471060" y="6134332"/>
                </a:cubicBezTo>
                <a:cubicBezTo>
                  <a:pt x="9470911" y="6131802"/>
                  <a:pt x="9470613" y="6130351"/>
                  <a:pt x="9470167" y="6129979"/>
                </a:cubicBezTo>
                <a:cubicBezTo>
                  <a:pt x="9469721" y="6129607"/>
                  <a:pt x="9468009" y="6129421"/>
                  <a:pt x="9465032" y="6129421"/>
                </a:cubicBezTo>
                <a:close/>
                <a:moveTo>
                  <a:pt x="1978383" y="6129421"/>
                </a:moveTo>
                <a:cubicBezTo>
                  <a:pt x="1978234" y="6129421"/>
                  <a:pt x="1968486" y="6130165"/>
                  <a:pt x="1949138" y="6131653"/>
                </a:cubicBezTo>
                <a:cubicBezTo>
                  <a:pt x="1913122" y="6134481"/>
                  <a:pt x="1888416" y="6135895"/>
                  <a:pt x="1875022" y="6135895"/>
                </a:cubicBezTo>
                <a:cubicBezTo>
                  <a:pt x="1827843" y="6135895"/>
                  <a:pt x="1792199" y="6134332"/>
                  <a:pt x="1768089" y="6131206"/>
                </a:cubicBezTo>
                <a:cubicBezTo>
                  <a:pt x="1766303" y="6131058"/>
                  <a:pt x="1765261" y="6130983"/>
                  <a:pt x="1764963" y="6130983"/>
                </a:cubicBezTo>
                <a:cubicBezTo>
                  <a:pt x="1762433" y="6130983"/>
                  <a:pt x="1760648" y="6136564"/>
                  <a:pt x="1759606" y="6147726"/>
                </a:cubicBezTo>
                <a:cubicBezTo>
                  <a:pt x="1759010" y="6154721"/>
                  <a:pt x="1758489" y="6161716"/>
                  <a:pt x="1758043" y="6168711"/>
                </a:cubicBezTo>
                <a:cubicBezTo>
                  <a:pt x="1757745" y="6170944"/>
                  <a:pt x="1756406" y="6177269"/>
                  <a:pt x="1754025" y="6187687"/>
                </a:cubicBezTo>
                <a:cubicBezTo>
                  <a:pt x="1751941" y="6197212"/>
                  <a:pt x="1750899" y="6202942"/>
                  <a:pt x="1750899" y="6204876"/>
                </a:cubicBezTo>
                <a:cubicBezTo>
                  <a:pt x="1750899" y="6206365"/>
                  <a:pt x="1752090" y="6207109"/>
                  <a:pt x="1754471" y="6207109"/>
                </a:cubicBezTo>
                <a:cubicBezTo>
                  <a:pt x="1772182" y="6207109"/>
                  <a:pt x="1795920" y="6205621"/>
                  <a:pt x="1825685" y="6202644"/>
                </a:cubicBezTo>
                <a:cubicBezTo>
                  <a:pt x="1826876" y="6242828"/>
                  <a:pt x="1827471" y="6268724"/>
                  <a:pt x="1827471" y="6280332"/>
                </a:cubicBezTo>
                <a:cubicBezTo>
                  <a:pt x="1827471" y="6297894"/>
                  <a:pt x="1826727" y="6324237"/>
                  <a:pt x="1825239" y="6359360"/>
                </a:cubicBezTo>
                <a:cubicBezTo>
                  <a:pt x="1823751" y="6394483"/>
                  <a:pt x="1823007" y="6420826"/>
                  <a:pt x="1823007" y="6438388"/>
                </a:cubicBezTo>
                <a:cubicBezTo>
                  <a:pt x="1823007" y="6442257"/>
                  <a:pt x="1825090" y="6444564"/>
                  <a:pt x="1829257" y="6445308"/>
                </a:cubicBezTo>
                <a:cubicBezTo>
                  <a:pt x="1836996" y="6446499"/>
                  <a:pt x="1850465" y="6447094"/>
                  <a:pt x="1869664" y="6447094"/>
                </a:cubicBezTo>
                <a:cubicBezTo>
                  <a:pt x="1886928" y="6447094"/>
                  <a:pt x="1900025" y="6446499"/>
                  <a:pt x="1908955" y="6445308"/>
                </a:cubicBezTo>
                <a:cubicBezTo>
                  <a:pt x="1912675" y="6444862"/>
                  <a:pt x="1914759" y="6444490"/>
                  <a:pt x="1915206" y="6444192"/>
                </a:cubicBezTo>
                <a:cubicBezTo>
                  <a:pt x="1916545" y="6443448"/>
                  <a:pt x="1917215" y="6441662"/>
                  <a:pt x="1917215" y="6438834"/>
                </a:cubicBezTo>
                <a:cubicBezTo>
                  <a:pt x="1917215" y="6421272"/>
                  <a:pt x="1916508" y="6394855"/>
                  <a:pt x="1915094" y="6359583"/>
                </a:cubicBezTo>
                <a:cubicBezTo>
                  <a:pt x="1913680" y="6324311"/>
                  <a:pt x="1912973" y="6297894"/>
                  <a:pt x="1912973" y="6280332"/>
                </a:cubicBezTo>
                <a:cubicBezTo>
                  <a:pt x="1912973" y="6265449"/>
                  <a:pt x="1913420" y="6239181"/>
                  <a:pt x="1914313" y="6201528"/>
                </a:cubicBezTo>
                <a:cubicBezTo>
                  <a:pt x="1953454" y="6203760"/>
                  <a:pt x="1975853" y="6204876"/>
                  <a:pt x="1981508" y="6204876"/>
                </a:cubicBezTo>
                <a:cubicBezTo>
                  <a:pt x="1984783" y="6204876"/>
                  <a:pt x="1986420" y="6203388"/>
                  <a:pt x="1986420" y="6200412"/>
                </a:cubicBezTo>
                <a:cubicBezTo>
                  <a:pt x="1986420" y="6196840"/>
                  <a:pt x="1985936" y="6191445"/>
                  <a:pt x="1984969" y="6184226"/>
                </a:cubicBezTo>
                <a:cubicBezTo>
                  <a:pt x="1984001" y="6177008"/>
                  <a:pt x="1983518" y="6171539"/>
                  <a:pt x="1983518" y="6167818"/>
                </a:cubicBezTo>
                <a:cubicBezTo>
                  <a:pt x="1983518" y="6164544"/>
                  <a:pt x="1983666" y="6158963"/>
                  <a:pt x="1983964" y="6151075"/>
                </a:cubicBezTo>
                <a:cubicBezTo>
                  <a:pt x="1984262" y="6143931"/>
                  <a:pt x="1984411" y="6138350"/>
                  <a:pt x="1984411" y="6134332"/>
                </a:cubicBezTo>
                <a:cubicBezTo>
                  <a:pt x="1984262" y="6131802"/>
                  <a:pt x="1983964" y="6130351"/>
                  <a:pt x="1983518" y="6129979"/>
                </a:cubicBezTo>
                <a:cubicBezTo>
                  <a:pt x="1983071" y="6129607"/>
                  <a:pt x="1981360" y="6129421"/>
                  <a:pt x="1978383" y="6129421"/>
                </a:cubicBezTo>
                <a:close/>
                <a:moveTo>
                  <a:pt x="12189480" y="6127635"/>
                </a:moveTo>
                <a:cubicBezTo>
                  <a:pt x="12185164" y="6127635"/>
                  <a:pt x="12179285" y="6128304"/>
                  <a:pt x="12171844" y="6129644"/>
                </a:cubicBezTo>
                <a:cubicBezTo>
                  <a:pt x="12163063" y="6131281"/>
                  <a:pt x="12157184" y="6132248"/>
                  <a:pt x="12154208" y="6132546"/>
                </a:cubicBezTo>
                <a:cubicBezTo>
                  <a:pt x="12141557" y="6133737"/>
                  <a:pt x="12130916" y="6134332"/>
                  <a:pt x="12122284" y="6134332"/>
                </a:cubicBezTo>
                <a:cubicBezTo>
                  <a:pt x="12116480" y="6134332"/>
                  <a:pt x="12113578" y="6135969"/>
                  <a:pt x="12113578" y="6139243"/>
                </a:cubicBezTo>
                <a:cubicBezTo>
                  <a:pt x="12113578" y="6156210"/>
                  <a:pt x="12114284" y="6181734"/>
                  <a:pt x="12115698" y="6215815"/>
                </a:cubicBezTo>
                <a:cubicBezTo>
                  <a:pt x="12117112" y="6249897"/>
                  <a:pt x="12117819" y="6275495"/>
                  <a:pt x="12117819" y="6292611"/>
                </a:cubicBezTo>
                <a:cubicBezTo>
                  <a:pt x="12117819" y="6308833"/>
                  <a:pt x="12117038" y="6333166"/>
                  <a:pt x="12115475" y="6365611"/>
                </a:cubicBezTo>
                <a:cubicBezTo>
                  <a:pt x="12113912" y="6398055"/>
                  <a:pt x="12113131" y="6422314"/>
                  <a:pt x="12113131" y="6438388"/>
                </a:cubicBezTo>
                <a:cubicBezTo>
                  <a:pt x="12113131" y="6443001"/>
                  <a:pt x="12115289" y="6445308"/>
                  <a:pt x="12119605" y="6445308"/>
                </a:cubicBezTo>
                <a:lnTo>
                  <a:pt x="12196847" y="6445308"/>
                </a:lnTo>
                <a:cubicBezTo>
                  <a:pt x="12200865" y="6445308"/>
                  <a:pt x="12202874" y="6442704"/>
                  <a:pt x="12202874" y="6437495"/>
                </a:cubicBezTo>
                <a:cubicBezTo>
                  <a:pt x="12202874" y="6420231"/>
                  <a:pt x="12202391" y="6394335"/>
                  <a:pt x="12201423" y="6359806"/>
                </a:cubicBezTo>
                <a:cubicBezTo>
                  <a:pt x="12200456" y="6325278"/>
                  <a:pt x="12199972" y="6299382"/>
                  <a:pt x="12199972" y="6282118"/>
                </a:cubicBezTo>
                <a:cubicBezTo>
                  <a:pt x="12199972" y="6279886"/>
                  <a:pt x="12200568" y="6278249"/>
                  <a:pt x="12201758" y="6277207"/>
                </a:cubicBezTo>
                <a:cubicBezTo>
                  <a:pt x="12203395" y="6278100"/>
                  <a:pt x="12204512" y="6278993"/>
                  <a:pt x="12205107" y="6279886"/>
                </a:cubicBezTo>
                <a:cubicBezTo>
                  <a:pt x="12226092" y="6306824"/>
                  <a:pt x="12241719" y="6327213"/>
                  <a:pt x="12251988" y="6341054"/>
                </a:cubicBezTo>
                <a:cubicBezTo>
                  <a:pt x="12289492" y="6390614"/>
                  <a:pt x="12313603" y="6422612"/>
                  <a:pt x="12324318" y="6437048"/>
                </a:cubicBezTo>
                <a:cubicBezTo>
                  <a:pt x="12328039" y="6441960"/>
                  <a:pt x="12331239" y="6444415"/>
                  <a:pt x="12333918" y="6444415"/>
                </a:cubicBezTo>
                <a:cubicBezTo>
                  <a:pt x="12337787" y="6444415"/>
                  <a:pt x="12343591" y="6444713"/>
                  <a:pt x="12351330" y="6445308"/>
                </a:cubicBezTo>
                <a:cubicBezTo>
                  <a:pt x="12359070" y="6445904"/>
                  <a:pt x="12364874" y="6446201"/>
                  <a:pt x="12368743" y="6446201"/>
                </a:cubicBezTo>
                <a:cubicBezTo>
                  <a:pt x="12372315" y="6446201"/>
                  <a:pt x="12377710" y="6446052"/>
                  <a:pt x="12384928" y="6445755"/>
                </a:cubicBezTo>
                <a:cubicBezTo>
                  <a:pt x="12392147" y="6445457"/>
                  <a:pt x="12397542" y="6445308"/>
                  <a:pt x="12401113" y="6445308"/>
                </a:cubicBezTo>
                <a:cubicBezTo>
                  <a:pt x="12405429" y="6445308"/>
                  <a:pt x="12407587" y="6443299"/>
                  <a:pt x="12407587" y="6439281"/>
                </a:cubicBezTo>
                <a:lnTo>
                  <a:pt x="12407587" y="6292164"/>
                </a:lnTo>
                <a:cubicBezTo>
                  <a:pt x="12407587" y="6275049"/>
                  <a:pt x="12408294" y="6249488"/>
                  <a:pt x="12409708" y="6215480"/>
                </a:cubicBezTo>
                <a:cubicBezTo>
                  <a:pt x="12411122" y="6181473"/>
                  <a:pt x="12411829" y="6155986"/>
                  <a:pt x="12411829" y="6139020"/>
                </a:cubicBezTo>
                <a:cubicBezTo>
                  <a:pt x="12411829" y="6134406"/>
                  <a:pt x="12410415" y="6132099"/>
                  <a:pt x="12407587" y="6132099"/>
                </a:cubicBezTo>
                <a:cubicBezTo>
                  <a:pt x="12398658" y="6132099"/>
                  <a:pt x="12385189" y="6132472"/>
                  <a:pt x="12367181" y="6133216"/>
                </a:cubicBezTo>
                <a:cubicBezTo>
                  <a:pt x="12349172" y="6133960"/>
                  <a:pt x="12335704" y="6134332"/>
                  <a:pt x="12326774" y="6134332"/>
                </a:cubicBezTo>
                <a:cubicBezTo>
                  <a:pt x="12323648" y="6134332"/>
                  <a:pt x="12322086" y="6137085"/>
                  <a:pt x="12322086" y="6142592"/>
                </a:cubicBezTo>
                <a:cubicBezTo>
                  <a:pt x="12322086" y="6158368"/>
                  <a:pt x="12322941" y="6181957"/>
                  <a:pt x="12324653" y="6213360"/>
                </a:cubicBezTo>
                <a:cubicBezTo>
                  <a:pt x="12326365" y="6244762"/>
                  <a:pt x="12327220" y="6268277"/>
                  <a:pt x="12327220" y="6283904"/>
                </a:cubicBezTo>
                <a:cubicBezTo>
                  <a:pt x="12327220" y="6295513"/>
                  <a:pt x="12326253" y="6301317"/>
                  <a:pt x="12324318" y="6301317"/>
                </a:cubicBezTo>
                <a:cubicBezTo>
                  <a:pt x="12321639" y="6301317"/>
                  <a:pt x="12318439" y="6299010"/>
                  <a:pt x="12314719" y="6294397"/>
                </a:cubicBezTo>
                <a:cubicBezTo>
                  <a:pt x="12299687" y="6274602"/>
                  <a:pt x="12288451" y="6259571"/>
                  <a:pt x="12281009" y="6249302"/>
                </a:cubicBezTo>
                <a:lnTo>
                  <a:pt x="12197740" y="6135225"/>
                </a:lnTo>
                <a:cubicBezTo>
                  <a:pt x="12194019" y="6130165"/>
                  <a:pt x="12191266" y="6127635"/>
                  <a:pt x="12189480" y="6127635"/>
                </a:cubicBezTo>
                <a:close/>
                <a:moveTo>
                  <a:pt x="8674755" y="6127635"/>
                </a:moveTo>
                <a:cubicBezTo>
                  <a:pt x="8670439" y="6127635"/>
                  <a:pt x="8664560" y="6128304"/>
                  <a:pt x="8657119" y="6129644"/>
                </a:cubicBezTo>
                <a:cubicBezTo>
                  <a:pt x="8648338" y="6131281"/>
                  <a:pt x="8642459" y="6132248"/>
                  <a:pt x="8639483" y="6132546"/>
                </a:cubicBezTo>
                <a:cubicBezTo>
                  <a:pt x="8626832" y="6133737"/>
                  <a:pt x="8616191" y="6134332"/>
                  <a:pt x="8607559" y="6134332"/>
                </a:cubicBezTo>
                <a:cubicBezTo>
                  <a:pt x="8601755" y="6134332"/>
                  <a:pt x="8598853" y="6135969"/>
                  <a:pt x="8598853" y="6139243"/>
                </a:cubicBezTo>
                <a:cubicBezTo>
                  <a:pt x="8598853" y="6156210"/>
                  <a:pt x="8599559" y="6181734"/>
                  <a:pt x="8600973" y="6215815"/>
                </a:cubicBezTo>
                <a:cubicBezTo>
                  <a:pt x="8602387" y="6249897"/>
                  <a:pt x="8603094" y="6275495"/>
                  <a:pt x="8603094" y="6292611"/>
                </a:cubicBezTo>
                <a:cubicBezTo>
                  <a:pt x="8603094" y="6308833"/>
                  <a:pt x="8602313" y="6333166"/>
                  <a:pt x="8600750" y="6365611"/>
                </a:cubicBezTo>
                <a:cubicBezTo>
                  <a:pt x="8599187" y="6398055"/>
                  <a:pt x="8598406" y="6422314"/>
                  <a:pt x="8598406" y="6438388"/>
                </a:cubicBezTo>
                <a:cubicBezTo>
                  <a:pt x="8598406" y="6443001"/>
                  <a:pt x="8600564" y="6445308"/>
                  <a:pt x="8604880" y="6445308"/>
                </a:cubicBezTo>
                <a:lnTo>
                  <a:pt x="8682122" y="6445308"/>
                </a:lnTo>
                <a:cubicBezTo>
                  <a:pt x="8686140" y="6445308"/>
                  <a:pt x="8688149" y="6442704"/>
                  <a:pt x="8688149" y="6437495"/>
                </a:cubicBezTo>
                <a:cubicBezTo>
                  <a:pt x="8688149" y="6420231"/>
                  <a:pt x="8687665" y="6394335"/>
                  <a:pt x="8686699" y="6359806"/>
                </a:cubicBezTo>
                <a:cubicBezTo>
                  <a:pt x="8685731" y="6325278"/>
                  <a:pt x="8685247" y="6299382"/>
                  <a:pt x="8685247" y="6282118"/>
                </a:cubicBezTo>
                <a:cubicBezTo>
                  <a:pt x="8685247" y="6279886"/>
                  <a:pt x="8685843" y="6278249"/>
                  <a:pt x="8687033" y="6277207"/>
                </a:cubicBezTo>
                <a:cubicBezTo>
                  <a:pt x="8688671" y="6278100"/>
                  <a:pt x="8689787" y="6278993"/>
                  <a:pt x="8690382" y="6279886"/>
                </a:cubicBezTo>
                <a:cubicBezTo>
                  <a:pt x="8711367" y="6306824"/>
                  <a:pt x="8726993" y="6327213"/>
                  <a:pt x="8737263" y="6341054"/>
                </a:cubicBezTo>
                <a:cubicBezTo>
                  <a:pt x="8774767" y="6390614"/>
                  <a:pt x="8798877" y="6422612"/>
                  <a:pt x="8809593" y="6437048"/>
                </a:cubicBezTo>
                <a:cubicBezTo>
                  <a:pt x="8813314" y="6441960"/>
                  <a:pt x="8816513" y="6444415"/>
                  <a:pt x="8819193" y="6444415"/>
                </a:cubicBezTo>
                <a:cubicBezTo>
                  <a:pt x="8823062" y="6444415"/>
                  <a:pt x="8828867" y="6444713"/>
                  <a:pt x="8836605" y="6445308"/>
                </a:cubicBezTo>
                <a:cubicBezTo>
                  <a:pt x="8844345" y="6445904"/>
                  <a:pt x="8850149" y="6446201"/>
                  <a:pt x="8854019" y="6446201"/>
                </a:cubicBezTo>
                <a:cubicBezTo>
                  <a:pt x="8857590" y="6446201"/>
                  <a:pt x="8862985" y="6446052"/>
                  <a:pt x="8870203" y="6445755"/>
                </a:cubicBezTo>
                <a:cubicBezTo>
                  <a:pt x="8877421" y="6445457"/>
                  <a:pt x="8882817" y="6445308"/>
                  <a:pt x="8886389" y="6445308"/>
                </a:cubicBezTo>
                <a:cubicBezTo>
                  <a:pt x="8890705" y="6445308"/>
                  <a:pt x="8892863" y="6443299"/>
                  <a:pt x="8892863" y="6439281"/>
                </a:cubicBezTo>
                <a:lnTo>
                  <a:pt x="8892863" y="6292164"/>
                </a:lnTo>
                <a:cubicBezTo>
                  <a:pt x="8892863" y="6275049"/>
                  <a:pt x="8893569" y="6249488"/>
                  <a:pt x="8894983" y="6215480"/>
                </a:cubicBezTo>
                <a:cubicBezTo>
                  <a:pt x="8896397" y="6181473"/>
                  <a:pt x="8897104" y="6155986"/>
                  <a:pt x="8897104" y="6139020"/>
                </a:cubicBezTo>
                <a:cubicBezTo>
                  <a:pt x="8897104" y="6134406"/>
                  <a:pt x="8895690" y="6132099"/>
                  <a:pt x="8892863" y="6132099"/>
                </a:cubicBezTo>
                <a:cubicBezTo>
                  <a:pt x="8883933" y="6132099"/>
                  <a:pt x="8870464" y="6132472"/>
                  <a:pt x="8852455" y="6133216"/>
                </a:cubicBezTo>
                <a:cubicBezTo>
                  <a:pt x="8834447" y="6133960"/>
                  <a:pt x="8820979" y="6134332"/>
                  <a:pt x="8812049" y="6134332"/>
                </a:cubicBezTo>
                <a:cubicBezTo>
                  <a:pt x="8808923" y="6134332"/>
                  <a:pt x="8807361" y="6137085"/>
                  <a:pt x="8807361" y="6142592"/>
                </a:cubicBezTo>
                <a:cubicBezTo>
                  <a:pt x="8807361" y="6158368"/>
                  <a:pt x="8808217" y="6181957"/>
                  <a:pt x="8809928" y="6213360"/>
                </a:cubicBezTo>
                <a:cubicBezTo>
                  <a:pt x="8811639" y="6244762"/>
                  <a:pt x="8812495" y="6268277"/>
                  <a:pt x="8812495" y="6283904"/>
                </a:cubicBezTo>
                <a:cubicBezTo>
                  <a:pt x="8812495" y="6295513"/>
                  <a:pt x="8811528" y="6301317"/>
                  <a:pt x="8809593" y="6301317"/>
                </a:cubicBezTo>
                <a:cubicBezTo>
                  <a:pt x="8806915" y="6301317"/>
                  <a:pt x="8803715" y="6299010"/>
                  <a:pt x="8799993" y="6294397"/>
                </a:cubicBezTo>
                <a:cubicBezTo>
                  <a:pt x="8784962" y="6274602"/>
                  <a:pt x="8773725" y="6259571"/>
                  <a:pt x="8766284" y="6249302"/>
                </a:cubicBezTo>
                <a:lnTo>
                  <a:pt x="8683015" y="6135225"/>
                </a:lnTo>
                <a:cubicBezTo>
                  <a:pt x="8679294" y="6130165"/>
                  <a:pt x="8676541" y="6127635"/>
                  <a:pt x="8674755" y="6127635"/>
                </a:cubicBezTo>
                <a:close/>
                <a:moveTo>
                  <a:pt x="9904968" y="6126742"/>
                </a:moveTo>
                <a:cubicBezTo>
                  <a:pt x="9902587" y="6126742"/>
                  <a:pt x="9900503" y="6129569"/>
                  <a:pt x="9898717" y="6135225"/>
                </a:cubicBezTo>
                <a:cubicBezTo>
                  <a:pt x="9895592" y="6145047"/>
                  <a:pt x="9875798" y="6199295"/>
                  <a:pt x="9839335" y="6297968"/>
                </a:cubicBezTo>
                <a:cubicBezTo>
                  <a:pt x="9805700" y="6389200"/>
                  <a:pt x="9788882" y="6436751"/>
                  <a:pt x="9788882" y="6440620"/>
                </a:cubicBezTo>
                <a:cubicBezTo>
                  <a:pt x="9788882" y="6444936"/>
                  <a:pt x="9800267" y="6447094"/>
                  <a:pt x="9823039" y="6447094"/>
                </a:cubicBezTo>
                <a:cubicBezTo>
                  <a:pt x="9851911" y="6447094"/>
                  <a:pt x="9868877" y="6446499"/>
                  <a:pt x="9873937" y="6445308"/>
                </a:cubicBezTo>
                <a:cubicBezTo>
                  <a:pt x="9877956" y="6444266"/>
                  <a:pt x="9881379" y="6437569"/>
                  <a:pt x="9884207" y="6425216"/>
                </a:cubicBezTo>
                <a:cubicBezTo>
                  <a:pt x="9887332" y="6411673"/>
                  <a:pt x="9890160" y="6403711"/>
                  <a:pt x="9892690" y="6401330"/>
                </a:cubicBezTo>
                <a:cubicBezTo>
                  <a:pt x="9894327" y="6399990"/>
                  <a:pt x="9907796" y="6399320"/>
                  <a:pt x="9933097" y="6399320"/>
                </a:cubicBezTo>
                <a:cubicBezTo>
                  <a:pt x="9970601" y="6399320"/>
                  <a:pt x="9990545" y="6399841"/>
                  <a:pt x="9992925" y="6400883"/>
                </a:cubicBezTo>
                <a:cubicBezTo>
                  <a:pt x="9995753" y="6402371"/>
                  <a:pt x="9999697" y="6413831"/>
                  <a:pt x="10004757" y="6435262"/>
                </a:cubicBezTo>
                <a:cubicBezTo>
                  <a:pt x="10006097" y="6440918"/>
                  <a:pt x="10009297" y="6444266"/>
                  <a:pt x="10014357" y="6445308"/>
                </a:cubicBezTo>
                <a:cubicBezTo>
                  <a:pt x="10020459" y="6446499"/>
                  <a:pt x="10034151" y="6447094"/>
                  <a:pt x="10055433" y="6447094"/>
                </a:cubicBezTo>
                <a:cubicBezTo>
                  <a:pt x="10078651" y="6447094"/>
                  <a:pt x="10092492" y="6446499"/>
                  <a:pt x="10096956" y="6445308"/>
                </a:cubicBezTo>
                <a:cubicBezTo>
                  <a:pt x="10100677" y="6444266"/>
                  <a:pt x="10102537" y="6442406"/>
                  <a:pt x="10102537" y="6439727"/>
                </a:cubicBezTo>
                <a:cubicBezTo>
                  <a:pt x="10102537" y="6435709"/>
                  <a:pt x="10084827" y="6387637"/>
                  <a:pt x="10049406" y="6295513"/>
                </a:cubicBezTo>
                <a:cubicBezTo>
                  <a:pt x="10014133" y="6203983"/>
                  <a:pt x="9992851" y="6150405"/>
                  <a:pt x="9985559" y="6134778"/>
                </a:cubicBezTo>
                <a:cubicBezTo>
                  <a:pt x="9983177" y="6129867"/>
                  <a:pt x="9980573" y="6127411"/>
                  <a:pt x="9977745" y="6127411"/>
                </a:cubicBezTo>
                <a:cubicBezTo>
                  <a:pt x="9973875" y="6127411"/>
                  <a:pt x="9968034" y="6127672"/>
                  <a:pt x="9960221" y="6128193"/>
                </a:cubicBezTo>
                <a:cubicBezTo>
                  <a:pt x="9952407" y="6128714"/>
                  <a:pt x="9946491" y="6128974"/>
                  <a:pt x="9942473" y="6128974"/>
                </a:cubicBezTo>
                <a:cubicBezTo>
                  <a:pt x="9938305" y="6128974"/>
                  <a:pt x="9932017" y="6128602"/>
                  <a:pt x="9923609" y="6127858"/>
                </a:cubicBezTo>
                <a:cubicBezTo>
                  <a:pt x="9915200" y="6127114"/>
                  <a:pt x="9908987" y="6126742"/>
                  <a:pt x="9904968" y="6126742"/>
                </a:cubicBezTo>
                <a:close/>
                <a:moveTo>
                  <a:pt x="11606818" y="6123839"/>
                </a:moveTo>
                <a:cubicBezTo>
                  <a:pt x="11560830" y="6123839"/>
                  <a:pt x="11522655" y="6139987"/>
                  <a:pt x="11492295" y="6172283"/>
                </a:cubicBezTo>
                <a:cubicBezTo>
                  <a:pt x="11462529" y="6203835"/>
                  <a:pt x="11447646" y="6242753"/>
                  <a:pt x="11447646" y="6289039"/>
                </a:cubicBezTo>
                <a:cubicBezTo>
                  <a:pt x="11447646" y="6335175"/>
                  <a:pt x="11462529" y="6373945"/>
                  <a:pt x="11492295" y="6405348"/>
                </a:cubicBezTo>
                <a:cubicBezTo>
                  <a:pt x="11522655" y="6437495"/>
                  <a:pt x="11560830" y="6453568"/>
                  <a:pt x="11606818" y="6453568"/>
                </a:cubicBezTo>
                <a:cubicBezTo>
                  <a:pt x="11653103" y="6453568"/>
                  <a:pt x="11691352" y="6437644"/>
                  <a:pt x="11721564" y="6405794"/>
                </a:cubicBezTo>
                <a:cubicBezTo>
                  <a:pt x="11751181" y="6374392"/>
                  <a:pt x="11765989" y="6335473"/>
                  <a:pt x="11765989" y="6289039"/>
                </a:cubicBezTo>
                <a:cubicBezTo>
                  <a:pt x="11765989" y="6243051"/>
                  <a:pt x="11751032" y="6204132"/>
                  <a:pt x="11721118" y="6172283"/>
                </a:cubicBezTo>
                <a:cubicBezTo>
                  <a:pt x="11690608" y="6139987"/>
                  <a:pt x="11652508" y="6123839"/>
                  <a:pt x="11606818" y="6123839"/>
                </a:cubicBezTo>
                <a:close/>
                <a:moveTo>
                  <a:pt x="3567719" y="6123839"/>
                </a:moveTo>
                <a:cubicBezTo>
                  <a:pt x="3521731" y="6123839"/>
                  <a:pt x="3483557" y="6139987"/>
                  <a:pt x="3453196" y="6172283"/>
                </a:cubicBezTo>
                <a:cubicBezTo>
                  <a:pt x="3423430" y="6203835"/>
                  <a:pt x="3408547" y="6242753"/>
                  <a:pt x="3408547" y="6289039"/>
                </a:cubicBezTo>
                <a:cubicBezTo>
                  <a:pt x="3408547" y="6335175"/>
                  <a:pt x="3423430" y="6373945"/>
                  <a:pt x="3453196" y="6405348"/>
                </a:cubicBezTo>
                <a:cubicBezTo>
                  <a:pt x="3483557" y="6437495"/>
                  <a:pt x="3521731" y="6453568"/>
                  <a:pt x="3567719" y="6453568"/>
                </a:cubicBezTo>
                <a:cubicBezTo>
                  <a:pt x="3614004" y="6453568"/>
                  <a:pt x="3652253" y="6437644"/>
                  <a:pt x="3682465" y="6405794"/>
                </a:cubicBezTo>
                <a:cubicBezTo>
                  <a:pt x="3712082" y="6374392"/>
                  <a:pt x="3726891" y="6335473"/>
                  <a:pt x="3726891" y="6289039"/>
                </a:cubicBezTo>
                <a:cubicBezTo>
                  <a:pt x="3726891" y="6243051"/>
                  <a:pt x="3711933" y="6204132"/>
                  <a:pt x="3682019" y="6172283"/>
                </a:cubicBezTo>
                <a:cubicBezTo>
                  <a:pt x="3651509" y="6139987"/>
                  <a:pt x="3613409" y="6123839"/>
                  <a:pt x="3567719" y="6123839"/>
                </a:cubicBezTo>
                <a:close/>
                <a:moveTo>
                  <a:pt x="2472344" y="6123839"/>
                </a:moveTo>
                <a:cubicBezTo>
                  <a:pt x="2426356" y="6123839"/>
                  <a:pt x="2388181" y="6139987"/>
                  <a:pt x="2357821" y="6172283"/>
                </a:cubicBezTo>
                <a:cubicBezTo>
                  <a:pt x="2328055" y="6203835"/>
                  <a:pt x="2313172" y="6242753"/>
                  <a:pt x="2313172" y="6289039"/>
                </a:cubicBezTo>
                <a:cubicBezTo>
                  <a:pt x="2313172" y="6335175"/>
                  <a:pt x="2328055" y="6373945"/>
                  <a:pt x="2357821" y="6405348"/>
                </a:cubicBezTo>
                <a:cubicBezTo>
                  <a:pt x="2388181" y="6437495"/>
                  <a:pt x="2426356" y="6453568"/>
                  <a:pt x="2472344" y="6453568"/>
                </a:cubicBezTo>
                <a:cubicBezTo>
                  <a:pt x="2518629" y="6453568"/>
                  <a:pt x="2556878" y="6437644"/>
                  <a:pt x="2587090" y="6405794"/>
                </a:cubicBezTo>
                <a:cubicBezTo>
                  <a:pt x="2616707" y="6374392"/>
                  <a:pt x="2631515" y="6335473"/>
                  <a:pt x="2631515" y="6289039"/>
                </a:cubicBezTo>
                <a:cubicBezTo>
                  <a:pt x="2631515" y="6243051"/>
                  <a:pt x="2616558" y="6204132"/>
                  <a:pt x="2586644" y="6172283"/>
                </a:cubicBezTo>
                <a:cubicBezTo>
                  <a:pt x="2556134" y="6139987"/>
                  <a:pt x="2518034" y="6123839"/>
                  <a:pt x="2472344" y="6123839"/>
                </a:cubicBezTo>
                <a:close/>
                <a:moveTo>
                  <a:pt x="7657887" y="6122723"/>
                </a:moveTo>
                <a:cubicBezTo>
                  <a:pt x="7656994" y="6122723"/>
                  <a:pt x="7655729" y="6122798"/>
                  <a:pt x="7654092" y="6122947"/>
                </a:cubicBezTo>
                <a:cubicBezTo>
                  <a:pt x="7624177" y="6127411"/>
                  <a:pt x="7598951" y="6137085"/>
                  <a:pt x="7578413" y="6151968"/>
                </a:cubicBezTo>
                <a:cubicBezTo>
                  <a:pt x="7553261" y="6169976"/>
                  <a:pt x="7540685" y="6192598"/>
                  <a:pt x="7540685" y="6219834"/>
                </a:cubicBezTo>
                <a:cubicBezTo>
                  <a:pt x="7540685" y="6238586"/>
                  <a:pt x="7545819" y="6255701"/>
                  <a:pt x="7556089" y="6271179"/>
                </a:cubicBezTo>
                <a:cubicBezTo>
                  <a:pt x="7557577" y="6273412"/>
                  <a:pt x="7567102" y="6284648"/>
                  <a:pt x="7584664" y="6304889"/>
                </a:cubicBezTo>
                <a:cubicBezTo>
                  <a:pt x="7594784" y="6316795"/>
                  <a:pt x="7599844" y="6327585"/>
                  <a:pt x="7599844" y="6337259"/>
                </a:cubicBezTo>
                <a:cubicBezTo>
                  <a:pt x="7599844" y="6352439"/>
                  <a:pt x="7592105" y="6363899"/>
                  <a:pt x="7576627" y="6371638"/>
                </a:cubicBezTo>
                <a:cubicBezTo>
                  <a:pt x="7569632" y="6375061"/>
                  <a:pt x="7555344" y="6379229"/>
                  <a:pt x="7533764" y="6384140"/>
                </a:cubicBezTo>
                <a:cubicBezTo>
                  <a:pt x="7531532" y="6384586"/>
                  <a:pt x="7530416" y="6385628"/>
                  <a:pt x="7530416" y="6387265"/>
                </a:cubicBezTo>
                <a:cubicBezTo>
                  <a:pt x="7530416" y="6391879"/>
                  <a:pt x="7536294" y="6404641"/>
                  <a:pt x="7548052" y="6425551"/>
                </a:cubicBezTo>
                <a:cubicBezTo>
                  <a:pt x="7559809" y="6446462"/>
                  <a:pt x="7567399" y="6456917"/>
                  <a:pt x="7570823" y="6456917"/>
                </a:cubicBezTo>
                <a:cubicBezTo>
                  <a:pt x="7571567" y="6456917"/>
                  <a:pt x="7572534" y="6456842"/>
                  <a:pt x="7573725" y="6456694"/>
                </a:cubicBezTo>
                <a:cubicBezTo>
                  <a:pt x="7605723" y="6451485"/>
                  <a:pt x="7632884" y="6439355"/>
                  <a:pt x="7655208" y="6420305"/>
                </a:cubicBezTo>
                <a:cubicBezTo>
                  <a:pt x="7680658" y="6398725"/>
                  <a:pt x="7693382" y="6372829"/>
                  <a:pt x="7693382" y="6342617"/>
                </a:cubicBezTo>
                <a:cubicBezTo>
                  <a:pt x="7693382" y="6326395"/>
                  <a:pt x="7688099" y="6310098"/>
                  <a:pt x="7677532" y="6293727"/>
                </a:cubicBezTo>
                <a:cubicBezTo>
                  <a:pt x="7676639" y="6292536"/>
                  <a:pt x="7666742" y="6280035"/>
                  <a:pt x="7647841" y="6256222"/>
                </a:cubicBezTo>
                <a:cubicBezTo>
                  <a:pt x="7637125" y="6242976"/>
                  <a:pt x="7631768" y="6231814"/>
                  <a:pt x="7631768" y="6222736"/>
                </a:cubicBezTo>
                <a:cubicBezTo>
                  <a:pt x="7631768" y="6212615"/>
                  <a:pt x="7636605" y="6204728"/>
                  <a:pt x="7646278" y="6199072"/>
                </a:cubicBezTo>
                <a:cubicBezTo>
                  <a:pt x="7654315" y="6194161"/>
                  <a:pt x="7663691" y="6191705"/>
                  <a:pt x="7674407" y="6191705"/>
                </a:cubicBezTo>
                <a:cubicBezTo>
                  <a:pt x="7675895" y="6191705"/>
                  <a:pt x="7678053" y="6191928"/>
                  <a:pt x="7680881" y="6192375"/>
                </a:cubicBezTo>
                <a:cubicBezTo>
                  <a:pt x="7683709" y="6192821"/>
                  <a:pt x="7685718" y="6193045"/>
                  <a:pt x="7686908" y="6193045"/>
                </a:cubicBezTo>
                <a:cubicBezTo>
                  <a:pt x="7689587" y="6193045"/>
                  <a:pt x="7690927" y="6191780"/>
                  <a:pt x="7690927" y="6189249"/>
                </a:cubicBezTo>
                <a:cubicBezTo>
                  <a:pt x="7690927" y="6188654"/>
                  <a:pt x="7690704" y="6187910"/>
                  <a:pt x="7690257" y="6187017"/>
                </a:cubicBezTo>
                <a:cubicBezTo>
                  <a:pt x="7676118" y="6158591"/>
                  <a:pt x="7667114" y="6138946"/>
                  <a:pt x="7663245" y="6128081"/>
                </a:cubicBezTo>
                <a:cubicBezTo>
                  <a:pt x="7661905" y="6124509"/>
                  <a:pt x="7660119" y="6122723"/>
                  <a:pt x="7657887" y="6122723"/>
                </a:cubicBezTo>
                <a:close/>
                <a:moveTo>
                  <a:pt x="8839315" y="2857197"/>
                </a:moveTo>
                <a:cubicBezTo>
                  <a:pt x="8931942" y="2857197"/>
                  <a:pt x="8978255" y="2934385"/>
                  <a:pt x="8978255" y="3088763"/>
                </a:cubicBezTo>
                <a:lnTo>
                  <a:pt x="8978255" y="4618888"/>
                </a:lnTo>
                <a:cubicBezTo>
                  <a:pt x="8978255" y="4802955"/>
                  <a:pt x="8930755" y="4894988"/>
                  <a:pt x="8835753" y="4894988"/>
                </a:cubicBezTo>
                <a:cubicBezTo>
                  <a:pt x="8781126" y="4894988"/>
                  <a:pt x="8741939" y="4873909"/>
                  <a:pt x="8718187" y="4831752"/>
                </a:cubicBezTo>
                <a:cubicBezTo>
                  <a:pt x="8694437" y="4789595"/>
                  <a:pt x="8682561" y="4719828"/>
                  <a:pt x="8682561" y="4622451"/>
                </a:cubicBezTo>
                <a:lnTo>
                  <a:pt x="8682561" y="3094107"/>
                </a:lnTo>
                <a:cubicBezTo>
                  <a:pt x="8682561" y="2936167"/>
                  <a:pt x="8734813" y="2857197"/>
                  <a:pt x="8839315" y="2857197"/>
                </a:cubicBezTo>
                <a:close/>
                <a:moveTo>
                  <a:pt x="12578068" y="2308560"/>
                </a:moveTo>
                <a:lnTo>
                  <a:pt x="12578068" y="5443624"/>
                </a:lnTo>
                <a:lnTo>
                  <a:pt x="13873063" y="5443624"/>
                </a:lnTo>
                <a:lnTo>
                  <a:pt x="13873063" y="4832643"/>
                </a:lnTo>
                <a:lnTo>
                  <a:pt x="13215769" y="4832643"/>
                </a:lnTo>
                <a:lnTo>
                  <a:pt x="13215769" y="4114785"/>
                </a:lnTo>
                <a:lnTo>
                  <a:pt x="13807156" y="4114785"/>
                </a:lnTo>
                <a:lnTo>
                  <a:pt x="13807156" y="3525179"/>
                </a:lnTo>
                <a:lnTo>
                  <a:pt x="13215769" y="3525179"/>
                </a:lnTo>
                <a:lnTo>
                  <a:pt x="13215769" y="2914197"/>
                </a:lnTo>
                <a:lnTo>
                  <a:pt x="13832094" y="2914197"/>
                </a:lnTo>
                <a:lnTo>
                  <a:pt x="13832094" y="2308560"/>
                </a:lnTo>
                <a:close/>
                <a:moveTo>
                  <a:pt x="9853918" y="2308560"/>
                </a:moveTo>
                <a:lnTo>
                  <a:pt x="9853918" y="5443624"/>
                </a:lnTo>
                <a:lnTo>
                  <a:pt x="10420367" y="5443624"/>
                </a:lnTo>
                <a:lnTo>
                  <a:pt x="10420367" y="3184953"/>
                </a:lnTo>
                <a:lnTo>
                  <a:pt x="10801563" y="5443624"/>
                </a:lnTo>
                <a:lnTo>
                  <a:pt x="11364449" y="5443624"/>
                </a:lnTo>
                <a:lnTo>
                  <a:pt x="11724269" y="3184953"/>
                </a:lnTo>
                <a:lnTo>
                  <a:pt x="11724269" y="5443624"/>
                </a:lnTo>
                <a:lnTo>
                  <a:pt x="12297843" y="5443624"/>
                </a:lnTo>
                <a:lnTo>
                  <a:pt x="12297843" y="2308560"/>
                </a:lnTo>
                <a:lnTo>
                  <a:pt x="11334167" y="2308560"/>
                </a:lnTo>
                <a:lnTo>
                  <a:pt x="11072318" y="4219880"/>
                </a:lnTo>
                <a:lnTo>
                  <a:pt x="10808688" y="2308560"/>
                </a:lnTo>
                <a:close/>
                <a:moveTo>
                  <a:pt x="4900919" y="2308560"/>
                </a:moveTo>
                <a:lnTo>
                  <a:pt x="4900919" y="5443624"/>
                </a:lnTo>
                <a:lnTo>
                  <a:pt x="6172758" y="5443624"/>
                </a:lnTo>
                <a:lnTo>
                  <a:pt x="6172758" y="4909238"/>
                </a:lnTo>
                <a:lnTo>
                  <a:pt x="5527933" y="4909238"/>
                </a:lnTo>
                <a:lnTo>
                  <a:pt x="5527933" y="2308560"/>
                </a:lnTo>
                <a:close/>
                <a:moveTo>
                  <a:pt x="3395969" y="2308560"/>
                </a:moveTo>
                <a:lnTo>
                  <a:pt x="3395969" y="5443624"/>
                </a:lnTo>
                <a:lnTo>
                  <a:pt x="4690965" y="5443624"/>
                </a:lnTo>
                <a:lnTo>
                  <a:pt x="4690965" y="4832643"/>
                </a:lnTo>
                <a:lnTo>
                  <a:pt x="4033670" y="4832643"/>
                </a:lnTo>
                <a:lnTo>
                  <a:pt x="4033670" y="4114785"/>
                </a:lnTo>
                <a:lnTo>
                  <a:pt x="4625057" y="4114785"/>
                </a:lnTo>
                <a:lnTo>
                  <a:pt x="4625057" y="3525179"/>
                </a:lnTo>
                <a:lnTo>
                  <a:pt x="4033670" y="3525179"/>
                </a:lnTo>
                <a:lnTo>
                  <a:pt x="4033670" y="2914197"/>
                </a:lnTo>
                <a:lnTo>
                  <a:pt x="4649995" y="2914197"/>
                </a:lnTo>
                <a:lnTo>
                  <a:pt x="4649995" y="2308560"/>
                </a:lnTo>
                <a:close/>
                <a:moveTo>
                  <a:pt x="704799" y="2308560"/>
                </a:moveTo>
                <a:lnTo>
                  <a:pt x="1041462" y="5443624"/>
                </a:lnTo>
                <a:lnTo>
                  <a:pt x="1805634" y="5443624"/>
                </a:lnTo>
                <a:lnTo>
                  <a:pt x="1955262" y="3934875"/>
                </a:lnTo>
                <a:lnTo>
                  <a:pt x="2112015" y="5443624"/>
                </a:lnTo>
                <a:lnTo>
                  <a:pt x="2863718" y="5443624"/>
                </a:lnTo>
                <a:lnTo>
                  <a:pt x="3205725" y="2308560"/>
                </a:lnTo>
                <a:lnTo>
                  <a:pt x="2585837" y="2308560"/>
                </a:lnTo>
                <a:lnTo>
                  <a:pt x="2418396" y="4287569"/>
                </a:lnTo>
                <a:lnTo>
                  <a:pt x="2250956" y="2308560"/>
                </a:lnTo>
                <a:lnTo>
                  <a:pt x="1666693" y="2308560"/>
                </a:lnTo>
                <a:lnTo>
                  <a:pt x="1490346" y="4287569"/>
                </a:lnTo>
                <a:lnTo>
                  <a:pt x="1317561" y="2308560"/>
                </a:lnTo>
                <a:close/>
                <a:moveTo>
                  <a:pt x="8830409" y="2280059"/>
                </a:moveTo>
                <a:cubicBezTo>
                  <a:pt x="8577466" y="2280059"/>
                  <a:pt x="8385384" y="2349529"/>
                  <a:pt x="8254163" y="2488470"/>
                </a:cubicBezTo>
                <a:cubicBezTo>
                  <a:pt x="8122941" y="2627410"/>
                  <a:pt x="8057330" y="2831071"/>
                  <a:pt x="8057330" y="3099451"/>
                </a:cubicBezTo>
                <a:lnTo>
                  <a:pt x="8057330" y="4588606"/>
                </a:lnTo>
                <a:cubicBezTo>
                  <a:pt x="8057330" y="4874800"/>
                  <a:pt x="8123534" y="5093601"/>
                  <a:pt x="8255944" y="5245011"/>
                </a:cubicBezTo>
                <a:cubicBezTo>
                  <a:pt x="8388353" y="5396420"/>
                  <a:pt x="8579841" y="5472125"/>
                  <a:pt x="8830409" y="5472125"/>
                </a:cubicBezTo>
                <a:cubicBezTo>
                  <a:pt x="9080976" y="5472125"/>
                  <a:pt x="9272464" y="5396420"/>
                  <a:pt x="9404873" y="5245011"/>
                </a:cubicBezTo>
                <a:cubicBezTo>
                  <a:pt x="9537282" y="5093601"/>
                  <a:pt x="9603487" y="4874800"/>
                  <a:pt x="9603487" y="4588606"/>
                </a:cubicBezTo>
                <a:lnTo>
                  <a:pt x="9603487" y="3099451"/>
                </a:lnTo>
                <a:cubicBezTo>
                  <a:pt x="9603487" y="2831071"/>
                  <a:pt x="9537876" y="2627410"/>
                  <a:pt x="9406655" y="2488470"/>
                </a:cubicBezTo>
                <a:cubicBezTo>
                  <a:pt x="9275433" y="2349529"/>
                  <a:pt x="9083351" y="2280059"/>
                  <a:pt x="8830409" y="2280059"/>
                </a:cubicBezTo>
                <a:close/>
                <a:moveTo>
                  <a:pt x="7093297" y="2280059"/>
                </a:moveTo>
                <a:cubicBezTo>
                  <a:pt x="6821353" y="2280059"/>
                  <a:pt x="6625115" y="2360811"/>
                  <a:pt x="6504582" y="2522315"/>
                </a:cubicBezTo>
                <a:cubicBezTo>
                  <a:pt x="6384048" y="2683818"/>
                  <a:pt x="6323781" y="2916573"/>
                  <a:pt x="6323781" y="3220579"/>
                </a:cubicBezTo>
                <a:lnTo>
                  <a:pt x="6323781" y="4666983"/>
                </a:lnTo>
                <a:cubicBezTo>
                  <a:pt x="6323781" y="4921113"/>
                  <a:pt x="6392954" y="5118836"/>
                  <a:pt x="6531301" y="5260151"/>
                </a:cubicBezTo>
                <a:cubicBezTo>
                  <a:pt x="6669648" y="5401467"/>
                  <a:pt x="6852229" y="5472125"/>
                  <a:pt x="7079046" y="5472125"/>
                </a:cubicBezTo>
                <a:cubicBezTo>
                  <a:pt x="7328426" y="5472125"/>
                  <a:pt x="7522586" y="5410077"/>
                  <a:pt x="7661527" y="5285980"/>
                </a:cubicBezTo>
                <a:cubicBezTo>
                  <a:pt x="7800467" y="5161884"/>
                  <a:pt x="7869937" y="4962083"/>
                  <a:pt x="7869937" y="4686577"/>
                </a:cubicBezTo>
                <a:lnTo>
                  <a:pt x="7869937" y="4093409"/>
                </a:lnTo>
                <a:lnTo>
                  <a:pt x="7239362" y="4093409"/>
                </a:lnTo>
                <a:lnTo>
                  <a:pt x="7239362" y="4658077"/>
                </a:lnTo>
                <a:cubicBezTo>
                  <a:pt x="7239362" y="4728141"/>
                  <a:pt x="7228378" y="4785142"/>
                  <a:pt x="7206408" y="4829080"/>
                </a:cubicBezTo>
                <a:cubicBezTo>
                  <a:pt x="7184439" y="4873019"/>
                  <a:pt x="7146736" y="4894988"/>
                  <a:pt x="7093297" y="4894988"/>
                </a:cubicBezTo>
                <a:cubicBezTo>
                  <a:pt x="7045796" y="4894988"/>
                  <a:pt x="7009279" y="4877175"/>
                  <a:pt x="6983748" y="4841549"/>
                </a:cubicBezTo>
                <a:cubicBezTo>
                  <a:pt x="6958215" y="4805923"/>
                  <a:pt x="6945449" y="4744766"/>
                  <a:pt x="6945449" y="4658077"/>
                </a:cubicBezTo>
                <a:lnTo>
                  <a:pt x="6945449" y="3088763"/>
                </a:lnTo>
                <a:cubicBezTo>
                  <a:pt x="6945449" y="3018699"/>
                  <a:pt x="6955544" y="2962589"/>
                  <a:pt x="6975732" y="2920432"/>
                </a:cubicBezTo>
                <a:cubicBezTo>
                  <a:pt x="6995919" y="2878275"/>
                  <a:pt x="7035107" y="2857197"/>
                  <a:pt x="7093297" y="2857197"/>
                </a:cubicBezTo>
                <a:cubicBezTo>
                  <a:pt x="7143173" y="2857197"/>
                  <a:pt x="7179986" y="2873525"/>
                  <a:pt x="7203736" y="2906182"/>
                </a:cubicBezTo>
                <a:cubicBezTo>
                  <a:pt x="7227487" y="2938839"/>
                  <a:pt x="7239362" y="3002074"/>
                  <a:pt x="7239362" y="3095889"/>
                </a:cubicBezTo>
                <a:lnTo>
                  <a:pt x="7239362" y="3559023"/>
                </a:lnTo>
                <a:lnTo>
                  <a:pt x="7862812" y="3559023"/>
                </a:lnTo>
                <a:lnTo>
                  <a:pt x="7862812" y="3017512"/>
                </a:lnTo>
                <a:cubicBezTo>
                  <a:pt x="7862812" y="2852446"/>
                  <a:pt x="7829561" y="2715584"/>
                  <a:pt x="7763060" y="2606925"/>
                </a:cubicBezTo>
                <a:cubicBezTo>
                  <a:pt x="7696559" y="2498267"/>
                  <a:pt x="7605416" y="2416625"/>
                  <a:pt x="7489632" y="2361999"/>
                </a:cubicBezTo>
                <a:cubicBezTo>
                  <a:pt x="7373849" y="2307372"/>
                  <a:pt x="7241737" y="2280059"/>
                  <a:pt x="7093297" y="2280059"/>
                </a:cubicBezTo>
                <a:close/>
                <a:moveTo>
                  <a:pt x="10251360" y="1283457"/>
                </a:moveTo>
                <a:cubicBezTo>
                  <a:pt x="10264159" y="1283457"/>
                  <a:pt x="10274540" y="1287587"/>
                  <a:pt x="10282503" y="1295847"/>
                </a:cubicBezTo>
                <a:cubicBezTo>
                  <a:pt x="10290465" y="1304107"/>
                  <a:pt x="10294446" y="1314563"/>
                  <a:pt x="10294446" y="1327213"/>
                </a:cubicBezTo>
                <a:cubicBezTo>
                  <a:pt x="10294446" y="1340012"/>
                  <a:pt x="10290427" y="1350542"/>
                  <a:pt x="10282391" y="1358802"/>
                </a:cubicBezTo>
                <a:cubicBezTo>
                  <a:pt x="10274354" y="1367062"/>
                  <a:pt x="10264011" y="1371192"/>
                  <a:pt x="10251360" y="1371192"/>
                </a:cubicBezTo>
                <a:cubicBezTo>
                  <a:pt x="10239454" y="1371192"/>
                  <a:pt x="10229333" y="1366876"/>
                  <a:pt x="10220999" y="1358244"/>
                </a:cubicBezTo>
                <a:cubicBezTo>
                  <a:pt x="10212665" y="1349612"/>
                  <a:pt x="10208497" y="1339268"/>
                  <a:pt x="10208497" y="1327213"/>
                </a:cubicBezTo>
                <a:cubicBezTo>
                  <a:pt x="10208497" y="1314414"/>
                  <a:pt x="10212441" y="1303921"/>
                  <a:pt x="10220329" y="1295736"/>
                </a:cubicBezTo>
                <a:cubicBezTo>
                  <a:pt x="10228217" y="1287550"/>
                  <a:pt x="10238561" y="1283457"/>
                  <a:pt x="10251360" y="1283457"/>
                </a:cubicBezTo>
                <a:close/>
                <a:moveTo>
                  <a:pt x="6174661" y="1283457"/>
                </a:moveTo>
                <a:cubicBezTo>
                  <a:pt x="6187461" y="1283457"/>
                  <a:pt x="6197842" y="1287587"/>
                  <a:pt x="6205803" y="1295847"/>
                </a:cubicBezTo>
                <a:cubicBezTo>
                  <a:pt x="6213765" y="1304107"/>
                  <a:pt x="6217748" y="1314563"/>
                  <a:pt x="6217748" y="1327213"/>
                </a:cubicBezTo>
                <a:cubicBezTo>
                  <a:pt x="6217748" y="1340012"/>
                  <a:pt x="6213729" y="1350542"/>
                  <a:pt x="6205691" y="1358802"/>
                </a:cubicBezTo>
                <a:cubicBezTo>
                  <a:pt x="6197655" y="1367062"/>
                  <a:pt x="6187312" y="1371192"/>
                  <a:pt x="6174661" y="1371192"/>
                </a:cubicBezTo>
                <a:cubicBezTo>
                  <a:pt x="6162755" y="1371192"/>
                  <a:pt x="6152635" y="1366876"/>
                  <a:pt x="6144300" y="1358244"/>
                </a:cubicBezTo>
                <a:cubicBezTo>
                  <a:pt x="6135966" y="1349612"/>
                  <a:pt x="6131799" y="1339268"/>
                  <a:pt x="6131799" y="1327213"/>
                </a:cubicBezTo>
                <a:cubicBezTo>
                  <a:pt x="6131799" y="1314414"/>
                  <a:pt x="6135744" y="1303921"/>
                  <a:pt x="6143631" y="1295736"/>
                </a:cubicBezTo>
                <a:cubicBezTo>
                  <a:pt x="6151518" y="1287550"/>
                  <a:pt x="6161862" y="1283457"/>
                  <a:pt x="6174661" y="1283457"/>
                </a:cubicBezTo>
                <a:close/>
                <a:moveTo>
                  <a:pt x="4117262" y="1283457"/>
                </a:moveTo>
                <a:cubicBezTo>
                  <a:pt x="4130061" y="1283457"/>
                  <a:pt x="4140441" y="1287587"/>
                  <a:pt x="4148404" y="1295847"/>
                </a:cubicBezTo>
                <a:cubicBezTo>
                  <a:pt x="4156366" y="1304107"/>
                  <a:pt x="4160347" y="1314563"/>
                  <a:pt x="4160347" y="1327213"/>
                </a:cubicBezTo>
                <a:cubicBezTo>
                  <a:pt x="4160347" y="1340012"/>
                  <a:pt x="4156329" y="1350542"/>
                  <a:pt x="4148292" y="1358802"/>
                </a:cubicBezTo>
                <a:cubicBezTo>
                  <a:pt x="4140255" y="1367062"/>
                  <a:pt x="4129912" y="1371192"/>
                  <a:pt x="4117262" y="1371192"/>
                </a:cubicBezTo>
                <a:cubicBezTo>
                  <a:pt x="4105355" y="1371192"/>
                  <a:pt x="4095235" y="1366876"/>
                  <a:pt x="4086900" y="1358244"/>
                </a:cubicBezTo>
                <a:cubicBezTo>
                  <a:pt x="4078566" y="1349612"/>
                  <a:pt x="4074399" y="1339268"/>
                  <a:pt x="4074399" y="1327213"/>
                </a:cubicBezTo>
                <a:cubicBezTo>
                  <a:pt x="4074399" y="1314414"/>
                  <a:pt x="4078343" y="1303921"/>
                  <a:pt x="4086231" y="1295736"/>
                </a:cubicBezTo>
                <a:cubicBezTo>
                  <a:pt x="4094118" y="1287550"/>
                  <a:pt x="4104462" y="1283457"/>
                  <a:pt x="4117262" y="1283457"/>
                </a:cubicBezTo>
                <a:close/>
                <a:moveTo>
                  <a:pt x="8024892" y="1283011"/>
                </a:moveTo>
                <a:cubicBezTo>
                  <a:pt x="8036500" y="1283011"/>
                  <a:pt x="8045951" y="1287513"/>
                  <a:pt x="8053244" y="1296517"/>
                </a:cubicBezTo>
                <a:cubicBezTo>
                  <a:pt x="8060536" y="1305521"/>
                  <a:pt x="8064182" y="1315902"/>
                  <a:pt x="8064182" y="1327659"/>
                </a:cubicBezTo>
                <a:cubicBezTo>
                  <a:pt x="8064182" y="1339714"/>
                  <a:pt x="8060685" y="1350058"/>
                  <a:pt x="8053690" y="1358690"/>
                </a:cubicBezTo>
                <a:cubicBezTo>
                  <a:pt x="8046100" y="1367917"/>
                  <a:pt x="8036500" y="1372531"/>
                  <a:pt x="8024892" y="1372531"/>
                </a:cubicBezTo>
                <a:cubicBezTo>
                  <a:pt x="8013134" y="1372531"/>
                  <a:pt x="8003461" y="1367917"/>
                  <a:pt x="7995870" y="1358690"/>
                </a:cubicBezTo>
                <a:cubicBezTo>
                  <a:pt x="7988727" y="1350058"/>
                  <a:pt x="7985155" y="1339714"/>
                  <a:pt x="7985155" y="1327659"/>
                </a:cubicBezTo>
                <a:cubicBezTo>
                  <a:pt x="7985155" y="1315753"/>
                  <a:pt x="7988727" y="1305484"/>
                  <a:pt x="7995870" y="1296852"/>
                </a:cubicBezTo>
                <a:cubicBezTo>
                  <a:pt x="8003461" y="1287625"/>
                  <a:pt x="8013134" y="1283011"/>
                  <a:pt x="8024892" y="1283011"/>
                </a:cubicBezTo>
                <a:close/>
                <a:moveTo>
                  <a:pt x="7520067" y="1283011"/>
                </a:moveTo>
                <a:cubicBezTo>
                  <a:pt x="7531675" y="1283011"/>
                  <a:pt x="7541126" y="1287513"/>
                  <a:pt x="7548419" y="1296517"/>
                </a:cubicBezTo>
                <a:cubicBezTo>
                  <a:pt x="7555711" y="1305521"/>
                  <a:pt x="7559357" y="1315902"/>
                  <a:pt x="7559357" y="1327659"/>
                </a:cubicBezTo>
                <a:cubicBezTo>
                  <a:pt x="7559357" y="1339714"/>
                  <a:pt x="7555860" y="1350058"/>
                  <a:pt x="7548865" y="1358690"/>
                </a:cubicBezTo>
                <a:cubicBezTo>
                  <a:pt x="7541275" y="1367917"/>
                  <a:pt x="7531675" y="1372531"/>
                  <a:pt x="7520067" y="1372531"/>
                </a:cubicBezTo>
                <a:cubicBezTo>
                  <a:pt x="7508309" y="1372531"/>
                  <a:pt x="7498636" y="1367917"/>
                  <a:pt x="7491045" y="1358690"/>
                </a:cubicBezTo>
                <a:cubicBezTo>
                  <a:pt x="7483902" y="1350058"/>
                  <a:pt x="7480330" y="1339714"/>
                  <a:pt x="7480330" y="1327659"/>
                </a:cubicBezTo>
                <a:cubicBezTo>
                  <a:pt x="7480330" y="1315753"/>
                  <a:pt x="7483902" y="1305484"/>
                  <a:pt x="7491045" y="1296852"/>
                </a:cubicBezTo>
                <a:cubicBezTo>
                  <a:pt x="7498636" y="1287625"/>
                  <a:pt x="7508309" y="1283011"/>
                  <a:pt x="7520067" y="1283011"/>
                </a:cubicBezTo>
                <a:close/>
                <a:moveTo>
                  <a:pt x="5081668" y="1283011"/>
                </a:moveTo>
                <a:cubicBezTo>
                  <a:pt x="5093276" y="1283011"/>
                  <a:pt x="5102727" y="1287513"/>
                  <a:pt x="5110020" y="1296517"/>
                </a:cubicBezTo>
                <a:cubicBezTo>
                  <a:pt x="5117312" y="1305521"/>
                  <a:pt x="5120959" y="1315902"/>
                  <a:pt x="5120959" y="1327659"/>
                </a:cubicBezTo>
                <a:cubicBezTo>
                  <a:pt x="5120959" y="1339714"/>
                  <a:pt x="5117461" y="1350058"/>
                  <a:pt x="5110466" y="1358690"/>
                </a:cubicBezTo>
                <a:cubicBezTo>
                  <a:pt x="5102876" y="1367917"/>
                  <a:pt x="5093276" y="1372531"/>
                  <a:pt x="5081668" y="1372531"/>
                </a:cubicBezTo>
                <a:cubicBezTo>
                  <a:pt x="5069910" y="1372531"/>
                  <a:pt x="5060237" y="1367917"/>
                  <a:pt x="5052646" y="1358690"/>
                </a:cubicBezTo>
                <a:cubicBezTo>
                  <a:pt x="5045503" y="1350058"/>
                  <a:pt x="5041930" y="1339714"/>
                  <a:pt x="5041930" y="1327659"/>
                </a:cubicBezTo>
                <a:cubicBezTo>
                  <a:pt x="5041930" y="1315753"/>
                  <a:pt x="5045503" y="1305484"/>
                  <a:pt x="5052646" y="1296852"/>
                </a:cubicBezTo>
                <a:cubicBezTo>
                  <a:pt x="5060237" y="1287625"/>
                  <a:pt x="5069910" y="1283011"/>
                  <a:pt x="5081668" y="1283011"/>
                </a:cubicBezTo>
                <a:close/>
                <a:moveTo>
                  <a:pt x="6699652" y="1281672"/>
                </a:moveTo>
                <a:cubicBezTo>
                  <a:pt x="6711260" y="1281672"/>
                  <a:pt x="6721158" y="1286099"/>
                  <a:pt x="6729345" y="1294954"/>
                </a:cubicBezTo>
                <a:cubicBezTo>
                  <a:pt x="6737528" y="1303810"/>
                  <a:pt x="6741622" y="1314116"/>
                  <a:pt x="6741622" y="1325873"/>
                </a:cubicBezTo>
                <a:cubicBezTo>
                  <a:pt x="6741622" y="1337929"/>
                  <a:pt x="6737603" y="1348421"/>
                  <a:pt x="6729567" y="1357351"/>
                </a:cubicBezTo>
                <a:cubicBezTo>
                  <a:pt x="6721530" y="1366280"/>
                  <a:pt x="6711558" y="1370745"/>
                  <a:pt x="6699652" y="1370745"/>
                </a:cubicBezTo>
                <a:cubicBezTo>
                  <a:pt x="6687745" y="1370745"/>
                  <a:pt x="6678073" y="1366280"/>
                  <a:pt x="6670631" y="1357351"/>
                </a:cubicBezTo>
                <a:cubicBezTo>
                  <a:pt x="6663339" y="1349016"/>
                  <a:pt x="6659693" y="1338822"/>
                  <a:pt x="6659693" y="1326766"/>
                </a:cubicBezTo>
                <a:cubicBezTo>
                  <a:pt x="6659693" y="1314414"/>
                  <a:pt x="6663302" y="1303810"/>
                  <a:pt x="6670519" y="1294954"/>
                </a:cubicBezTo>
                <a:cubicBezTo>
                  <a:pt x="6677738" y="1286099"/>
                  <a:pt x="6687449" y="1281672"/>
                  <a:pt x="6699652" y="1281672"/>
                </a:cubicBezTo>
                <a:close/>
                <a:moveTo>
                  <a:pt x="8644389" y="1267831"/>
                </a:moveTo>
                <a:cubicBezTo>
                  <a:pt x="8653467" y="1267831"/>
                  <a:pt x="8661281" y="1271328"/>
                  <a:pt x="8667829" y="1278323"/>
                </a:cubicBezTo>
                <a:cubicBezTo>
                  <a:pt x="8674377" y="1285318"/>
                  <a:pt x="8677651" y="1293429"/>
                  <a:pt x="8677651" y="1302656"/>
                </a:cubicBezTo>
                <a:cubicBezTo>
                  <a:pt x="8677651" y="1304293"/>
                  <a:pt x="8675196" y="1305484"/>
                  <a:pt x="8670285" y="1306228"/>
                </a:cubicBezTo>
                <a:cubicBezTo>
                  <a:pt x="8647067" y="1309651"/>
                  <a:pt x="8629952" y="1311363"/>
                  <a:pt x="8618939" y="1311363"/>
                </a:cubicBezTo>
                <a:cubicBezTo>
                  <a:pt x="8614771" y="1311363"/>
                  <a:pt x="8612688" y="1309354"/>
                  <a:pt x="8612688" y="1305335"/>
                </a:cubicBezTo>
                <a:cubicBezTo>
                  <a:pt x="8612688" y="1295513"/>
                  <a:pt x="8615515" y="1286955"/>
                  <a:pt x="8621171" y="1279662"/>
                </a:cubicBezTo>
                <a:cubicBezTo>
                  <a:pt x="8627273" y="1271774"/>
                  <a:pt x="8635012" y="1267831"/>
                  <a:pt x="8644389" y="1267831"/>
                </a:cubicBezTo>
                <a:close/>
                <a:moveTo>
                  <a:pt x="5443990" y="1267831"/>
                </a:moveTo>
                <a:cubicBezTo>
                  <a:pt x="5453068" y="1267831"/>
                  <a:pt x="5460882" y="1271328"/>
                  <a:pt x="5467430" y="1278323"/>
                </a:cubicBezTo>
                <a:cubicBezTo>
                  <a:pt x="5473979" y="1285318"/>
                  <a:pt x="5477253" y="1293429"/>
                  <a:pt x="5477253" y="1302656"/>
                </a:cubicBezTo>
                <a:cubicBezTo>
                  <a:pt x="5477253" y="1304293"/>
                  <a:pt x="5474797" y="1305484"/>
                  <a:pt x="5469886" y="1306228"/>
                </a:cubicBezTo>
                <a:cubicBezTo>
                  <a:pt x="5446669" y="1309651"/>
                  <a:pt x="5429554" y="1311363"/>
                  <a:pt x="5418540" y="1311363"/>
                </a:cubicBezTo>
                <a:cubicBezTo>
                  <a:pt x="5414373" y="1311363"/>
                  <a:pt x="5412289" y="1309354"/>
                  <a:pt x="5412289" y="1305335"/>
                </a:cubicBezTo>
                <a:cubicBezTo>
                  <a:pt x="5412289" y="1295513"/>
                  <a:pt x="5415117" y="1286955"/>
                  <a:pt x="5420773" y="1279662"/>
                </a:cubicBezTo>
                <a:cubicBezTo>
                  <a:pt x="5426875" y="1271774"/>
                  <a:pt x="5434613" y="1267831"/>
                  <a:pt x="5443990" y="1267831"/>
                </a:cubicBezTo>
                <a:close/>
                <a:moveTo>
                  <a:pt x="9708212" y="1228540"/>
                </a:moveTo>
                <a:cubicBezTo>
                  <a:pt x="9711337" y="1234493"/>
                  <a:pt x="9716249" y="1248185"/>
                  <a:pt x="9722946" y="1269616"/>
                </a:cubicBezTo>
                <a:cubicBezTo>
                  <a:pt x="9729792" y="1291792"/>
                  <a:pt x="9733215" y="1305335"/>
                  <a:pt x="9733215" y="1310247"/>
                </a:cubicBezTo>
                <a:cubicBezTo>
                  <a:pt x="9733215" y="1311586"/>
                  <a:pt x="9733066" y="1312628"/>
                  <a:pt x="9732769" y="1313372"/>
                </a:cubicBezTo>
                <a:cubicBezTo>
                  <a:pt x="9731727" y="1315753"/>
                  <a:pt x="9726295" y="1316944"/>
                  <a:pt x="9716471" y="1316944"/>
                </a:cubicBezTo>
                <a:cubicBezTo>
                  <a:pt x="9705905" y="1316944"/>
                  <a:pt x="9698315" y="1316795"/>
                  <a:pt x="9693701" y="1316497"/>
                </a:cubicBezTo>
                <a:cubicBezTo>
                  <a:pt x="9684771" y="1316200"/>
                  <a:pt x="9680307" y="1314711"/>
                  <a:pt x="9680307" y="1312032"/>
                </a:cubicBezTo>
                <a:cubicBezTo>
                  <a:pt x="9680307" y="1308014"/>
                  <a:pt x="9684325" y="1294396"/>
                  <a:pt x="9692361" y="1271179"/>
                </a:cubicBezTo>
                <a:cubicBezTo>
                  <a:pt x="9699803" y="1249301"/>
                  <a:pt x="9705087" y="1235088"/>
                  <a:pt x="9708212" y="1228540"/>
                </a:cubicBezTo>
                <a:close/>
                <a:moveTo>
                  <a:pt x="10947429" y="1224968"/>
                </a:moveTo>
                <a:cubicBezTo>
                  <a:pt x="10943411" y="1224968"/>
                  <a:pt x="10941401" y="1226456"/>
                  <a:pt x="10941401" y="1229433"/>
                </a:cubicBezTo>
                <a:cubicBezTo>
                  <a:pt x="10941401" y="1230177"/>
                  <a:pt x="10941551" y="1231740"/>
                  <a:pt x="10941848" y="1234121"/>
                </a:cubicBezTo>
                <a:cubicBezTo>
                  <a:pt x="10945123" y="1259124"/>
                  <a:pt x="10946759" y="1292759"/>
                  <a:pt x="10946759" y="1335026"/>
                </a:cubicBezTo>
                <a:cubicBezTo>
                  <a:pt x="10946759" y="1345444"/>
                  <a:pt x="10946536" y="1360960"/>
                  <a:pt x="10946089" y="1381572"/>
                </a:cubicBezTo>
                <a:cubicBezTo>
                  <a:pt x="10945643" y="1402185"/>
                  <a:pt x="10945420" y="1417626"/>
                  <a:pt x="10945420" y="1427895"/>
                </a:cubicBezTo>
                <a:cubicBezTo>
                  <a:pt x="10945420" y="1431765"/>
                  <a:pt x="10945569" y="1433997"/>
                  <a:pt x="10945867" y="1434592"/>
                </a:cubicBezTo>
                <a:cubicBezTo>
                  <a:pt x="10946611" y="1435932"/>
                  <a:pt x="10948620" y="1436899"/>
                  <a:pt x="10951894" y="1437495"/>
                </a:cubicBezTo>
                <a:cubicBezTo>
                  <a:pt x="10956954" y="1438388"/>
                  <a:pt x="10968414" y="1438834"/>
                  <a:pt x="10986273" y="1438834"/>
                </a:cubicBezTo>
                <a:cubicBezTo>
                  <a:pt x="11003984" y="1438834"/>
                  <a:pt x="11015369" y="1438388"/>
                  <a:pt x="11020429" y="1437495"/>
                </a:cubicBezTo>
                <a:cubicBezTo>
                  <a:pt x="11024150" y="1436899"/>
                  <a:pt x="11026011" y="1435039"/>
                  <a:pt x="11026011" y="1431914"/>
                </a:cubicBezTo>
                <a:cubicBezTo>
                  <a:pt x="11026011" y="1421198"/>
                  <a:pt x="11025787" y="1405087"/>
                  <a:pt x="11025341" y="1383582"/>
                </a:cubicBezTo>
                <a:cubicBezTo>
                  <a:pt x="11024894" y="1362076"/>
                  <a:pt x="11024671" y="1345891"/>
                  <a:pt x="11024671" y="1335026"/>
                </a:cubicBezTo>
                <a:cubicBezTo>
                  <a:pt x="11024671" y="1296777"/>
                  <a:pt x="11026308" y="1263142"/>
                  <a:pt x="11029583" y="1234121"/>
                </a:cubicBezTo>
                <a:cubicBezTo>
                  <a:pt x="11029880" y="1231889"/>
                  <a:pt x="11030029" y="1230475"/>
                  <a:pt x="11030029" y="1229879"/>
                </a:cubicBezTo>
                <a:cubicBezTo>
                  <a:pt x="11030029" y="1226903"/>
                  <a:pt x="11028243" y="1225414"/>
                  <a:pt x="11024671" y="1225414"/>
                </a:cubicBezTo>
                <a:cubicBezTo>
                  <a:pt x="11020355" y="1225414"/>
                  <a:pt x="11013881" y="1225787"/>
                  <a:pt x="11005249" y="1226531"/>
                </a:cubicBezTo>
                <a:cubicBezTo>
                  <a:pt x="10996617" y="1227275"/>
                  <a:pt x="10990143" y="1227647"/>
                  <a:pt x="10985827" y="1227647"/>
                </a:cubicBezTo>
                <a:cubicBezTo>
                  <a:pt x="10981511" y="1227647"/>
                  <a:pt x="10975074" y="1227200"/>
                  <a:pt x="10966517" y="1226307"/>
                </a:cubicBezTo>
                <a:cubicBezTo>
                  <a:pt x="10957959" y="1225414"/>
                  <a:pt x="10951597" y="1224968"/>
                  <a:pt x="10947429" y="1224968"/>
                </a:cubicBezTo>
                <a:close/>
                <a:moveTo>
                  <a:pt x="10532273" y="1224968"/>
                </a:moveTo>
                <a:cubicBezTo>
                  <a:pt x="10527362" y="1224968"/>
                  <a:pt x="10524906" y="1226903"/>
                  <a:pt x="10524906" y="1230772"/>
                </a:cubicBezTo>
                <a:cubicBezTo>
                  <a:pt x="10524906" y="1236130"/>
                  <a:pt x="10524757" y="1244204"/>
                  <a:pt x="10524459" y="1254994"/>
                </a:cubicBezTo>
                <a:cubicBezTo>
                  <a:pt x="10524162" y="1265784"/>
                  <a:pt x="10524013" y="1273858"/>
                  <a:pt x="10524013" y="1279216"/>
                </a:cubicBezTo>
                <a:cubicBezTo>
                  <a:pt x="10524013" y="1305707"/>
                  <a:pt x="10524609" y="1321111"/>
                  <a:pt x="10525799" y="1325427"/>
                </a:cubicBezTo>
                <a:cubicBezTo>
                  <a:pt x="10527883" y="1333017"/>
                  <a:pt x="10539417" y="1351174"/>
                  <a:pt x="10560401" y="1379898"/>
                </a:cubicBezTo>
                <a:cubicBezTo>
                  <a:pt x="10580643" y="1407878"/>
                  <a:pt x="10590763" y="1422686"/>
                  <a:pt x="10590763" y="1424323"/>
                </a:cubicBezTo>
                <a:cubicBezTo>
                  <a:pt x="10590763" y="1443224"/>
                  <a:pt x="10570075" y="1452675"/>
                  <a:pt x="10528701" y="1452675"/>
                </a:cubicBezTo>
                <a:cubicBezTo>
                  <a:pt x="10526171" y="1452675"/>
                  <a:pt x="10524906" y="1454089"/>
                  <a:pt x="10524906" y="1456917"/>
                </a:cubicBezTo>
                <a:cubicBezTo>
                  <a:pt x="10524906" y="1459447"/>
                  <a:pt x="10526617" y="1464581"/>
                  <a:pt x="10530041" y="1472320"/>
                </a:cubicBezTo>
                <a:cubicBezTo>
                  <a:pt x="10532422" y="1477678"/>
                  <a:pt x="10534803" y="1482962"/>
                  <a:pt x="10537185" y="1488171"/>
                </a:cubicBezTo>
                <a:cubicBezTo>
                  <a:pt x="10540161" y="1496505"/>
                  <a:pt x="10542617" y="1503723"/>
                  <a:pt x="10544551" y="1509825"/>
                </a:cubicBezTo>
                <a:cubicBezTo>
                  <a:pt x="10546784" y="1511313"/>
                  <a:pt x="10551100" y="1512057"/>
                  <a:pt x="10557499" y="1512057"/>
                </a:cubicBezTo>
                <a:cubicBezTo>
                  <a:pt x="10599618" y="1512057"/>
                  <a:pt x="10622463" y="1510941"/>
                  <a:pt x="10626035" y="1508709"/>
                </a:cubicBezTo>
                <a:cubicBezTo>
                  <a:pt x="10629011" y="1507072"/>
                  <a:pt x="10641439" y="1491668"/>
                  <a:pt x="10663317" y="1462498"/>
                </a:cubicBezTo>
                <a:cubicBezTo>
                  <a:pt x="10683111" y="1436006"/>
                  <a:pt x="10695389" y="1419114"/>
                  <a:pt x="10700151" y="1411822"/>
                </a:cubicBezTo>
                <a:cubicBezTo>
                  <a:pt x="10730512" y="1365387"/>
                  <a:pt x="10746809" y="1338449"/>
                  <a:pt x="10749041" y="1331008"/>
                </a:cubicBezTo>
                <a:cubicBezTo>
                  <a:pt x="10750827" y="1324757"/>
                  <a:pt x="10751720" y="1307196"/>
                  <a:pt x="10751720" y="1278323"/>
                </a:cubicBezTo>
                <a:cubicBezTo>
                  <a:pt x="10751720" y="1253469"/>
                  <a:pt x="10750679" y="1237618"/>
                  <a:pt x="10748595" y="1230772"/>
                </a:cubicBezTo>
                <a:cubicBezTo>
                  <a:pt x="10747255" y="1226903"/>
                  <a:pt x="10744651" y="1224968"/>
                  <a:pt x="10740781" y="1224968"/>
                </a:cubicBezTo>
                <a:cubicBezTo>
                  <a:pt x="10733191" y="1224968"/>
                  <a:pt x="10721843" y="1225266"/>
                  <a:pt x="10706737" y="1225861"/>
                </a:cubicBezTo>
                <a:cubicBezTo>
                  <a:pt x="10691631" y="1226456"/>
                  <a:pt x="10680283" y="1226754"/>
                  <a:pt x="10672693" y="1226754"/>
                </a:cubicBezTo>
                <a:cubicBezTo>
                  <a:pt x="10669567" y="1226754"/>
                  <a:pt x="10668005" y="1228168"/>
                  <a:pt x="10668005" y="1230996"/>
                </a:cubicBezTo>
                <a:cubicBezTo>
                  <a:pt x="10668005" y="1235163"/>
                  <a:pt x="10668377" y="1241339"/>
                  <a:pt x="10669121" y="1249525"/>
                </a:cubicBezTo>
                <a:cubicBezTo>
                  <a:pt x="10669865" y="1257710"/>
                  <a:pt x="10670237" y="1263812"/>
                  <a:pt x="10670237" y="1267831"/>
                </a:cubicBezTo>
                <a:cubicBezTo>
                  <a:pt x="10670237" y="1283160"/>
                  <a:pt x="10669493" y="1297373"/>
                  <a:pt x="10668005" y="1310470"/>
                </a:cubicBezTo>
                <a:cubicBezTo>
                  <a:pt x="10667409" y="1315232"/>
                  <a:pt x="10663317" y="1324534"/>
                  <a:pt x="10655726" y="1338375"/>
                </a:cubicBezTo>
                <a:cubicBezTo>
                  <a:pt x="10647541" y="1352960"/>
                  <a:pt x="10641736" y="1360253"/>
                  <a:pt x="10638313" y="1360253"/>
                </a:cubicBezTo>
                <a:cubicBezTo>
                  <a:pt x="10634295" y="1360253"/>
                  <a:pt x="10627821" y="1352886"/>
                  <a:pt x="10618891" y="1338152"/>
                </a:cubicBezTo>
                <a:cubicBezTo>
                  <a:pt x="10610408" y="1324013"/>
                  <a:pt x="10605943" y="1314339"/>
                  <a:pt x="10605497" y="1309130"/>
                </a:cubicBezTo>
                <a:cubicBezTo>
                  <a:pt x="10604901" y="1302433"/>
                  <a:pt x="10604603" y="1289708"/>
                  <a:pt x="10604603" y="1270956"/>
                </a:cubicBezTo>
                <a:cubicBezTo>
                  <a:pt x="10604603" y="1266789"/>
                  <a:pt x="10604827" y="1260501"/>
                  <a:pt x="10605273" y="1252092"/>
                </a:cubicBezTo>
                <a:cubicBezTo>
                  <a:pt x="10605720" y="1243683"/>
                  <a:pt x="10605943" y="1237395"/>
                  <a:pt x="10605943" y="1233228"/>
                </a:cubicBezTo>
                <a:cubicBezTo>
                  <a:pt x="10605943" y="1228614"/>
                  <a:pt x="10604381" y="1226307"/>
                  <a:pt x="10601255" y="1226307"/>
                </a:cubicBezTo>
                <a:cubicBezTo>
                  <a:pt x="10593665" y="1226307"/>
                  <a:pt x="10582167" y="1226084"/>
                  <a:pt x="10566764" y="1225638"/>
                </a:cubicBezTo>
                <a:cubicBezTo>
                  <a:pt x="10551361" y="1225191"/>
                  <a:pt x="10539863" y="1224968"/>
                  <a:pt x="10532273" y="1224968"/>
                </a:cubicBezTo>
                <a:close/>
                <a:moveTo>
                  <a:pt x="9137679" y="1224968"/>
                </a:moveTo>
                <a:cubicBezTo>
                  <a:pt x="9133661" y="1224968"/>
                  <a:pt x="9131651" y="1226456"/>
                  <a:pt x="9131651" y="1229433"/>
                </a:cubicBezTo>
                <a:cubicBezTo>
                  <a:pt x="9131651" y="1230177"/>
                  <a:pt x="9131801" y="1231740"/>
                  <a:pt x="9132098" y="1234121"/>
                </a:cubicBezTo>
                <a:cubicBezTo>
                  <a:pt x="9135373" y="1259124"/>
                  <a:pt x="9137009" y="1292759"/>
                  <a:pt x="9137009" y="1335026"/>
                </a:cubicBezTo>
                <a:cubicBezTo>
                  <a:pt x="9137009" y="1345444"/>
                  <a:pt x="9136786" y="1360960"/>
                  <a:pt x="9136339" y="1381572"/>
                </a:cubicBezTo>
                <a:cubicBezTo>
                  <a:pt x="9135893" y="1402185"/>
                  <a:pt x="9135670" y="1417626"/>
                  <a:pt x="9135670" y="1427895"/>
                </a:cubicBezTo>
                <a:cubicBezTo>
                  <a:pt x="9135670" y="1431765"/>
                  <a:pt x="9135819" y="1433997"/>
                  <a:pt x="9136117" y="1434592"/>
                </a:cubicBezTo>
                <a:cubicBezTo>
                  <a:pt x="9136861" y="1435932"/>
                  <a:pt x="9138870" y="1436899"/>
                  <a:pt x="9142144" y="1437495"/>
                </a:cubicBezTo>
                <a:cubicBezTo>
                  <a:pt x="9147204" y="1438388"/>
                  <a:pt x="9158664" y="1438834"/>
                  <a:pt x="9176523" y="1438834"/>
                </a:cubicBezTo>
                <a:cubicBezTo>
                  <a:pt x="9194234" y="1438834"/>
                  <a:pt x="9205619" y="1438388"/>
                  <a:pt x="9210679" y="1437495"/>
                </a:cubicBezTo>
                <a:cubicBezTo>
                  <a:pt x="9214400" y="1436899"/>
                  <a:pt x="9216261" y="1435039"/>
                  <a:pt x="9216261" y="1431914"/>
                </a:cubicBezTo>
                <a:cubicBezTo>
                  <a:pt x="9216261" y="1421198"/>
                  <a:pt x="9216037" y="1405087"/>
                  <a:pt x="9215591" y="1383582"/>
                </a:cubicBezTo>
                <a:cubicBezTo>
                  <a:pt x="9215144" y="1362076"/>
                  <a:pt x="9214921" y="1345891"/>
                  <a:pt x="9214921" y="1335026"/>
                </a:cubicBezTo>
                <a:cubicBezTo>
                  <a:pt x="9214921" y="1296777"/>
                  <a:pt x="9216558" y="1263142"/>
                  <a:pt x="9219833" y="1234121"/>
                </a:cubicBezTo>
                <a:cubicBezTo>
                  <a:pt x="9220130" y="1231889"/>
                  <a:pt x="9220279" y="1230475"/>
                  <a:pt x="9220279" y="1229879"/>
                </a:cubicBezTo>
                <a:cubicBezTo>
                  <a:pt x="9220279" y="1226903"/>
                  <a:pt x="9218493" y="1225414"/>
                  <a:pt x="9214921" y="1225414"/>
                </a:cubicBezTo>
                <a:cubicBezTo>
                  <a:pt x="9210605" y="1225414"/>
                  <a:pt x="9204131" y="1225787"/>
                  <a:pt x="9195499" y="1226531"/>
                </a:cubicBezTo>
                <a:cubicBezTo>
                  <a:pt x="9186867" y="1227275"/>
                  <a:pt x="9180393" y="1227647"/>
                  <a:pt x="9176077" y="1227647"/>
                </a:cubicBezTo>
                <a:cubicBezTo>
                  <a:pt x="9171761" y="1227647"/>
                  <a:pt x="9165324" y="1227200"/>
                  <a:pt x="9156767" y="1226307"/>
                </a:cubicBezTo>
                <a:cubicBezTo>
                  <a:pt x="9148209" y="1225414"/>
                  <a:pt x="9141847" y="1224968"/>
                  <a:pt x="9137679" y="1224968"/>
                </a:cubicBezTo>
                <a:close/>
                <a:moveTo>
                  <a:pt x="3632230" y="1224968"/>
                </a:moveTo>
                <a:cubicBezTo>
                  <a:pt x="3628212" y="1224968"/>
                  <a:pt x="3626203" y="1226456"/>
                  <a:pt x="3626203" y="1229433"/>
                </a:cubicBezTo>
                <a:cubicBezTo>
                  <a:pt x="3626203" y="1230177"/>
                  <a:pt x="3626352" y="1231740"/>
                  <a:pt x="3626649" y="1234121"/>
                </a:cubicBezTo>
                <a:cubicBezTo>
                  <a:pt x="3629924" y="1259124"/>
                  <a:pt x="3631561" y="1292759"/>
                  <a:pt x="3631561" y="1335026"/>
                </a:cubicBezTo>
                <a:cubicBezTo>
                  <a:pt x="3631561" y="1345444"/>
                  <a:pt x="3631337" y="1360960"/>
                  <a:pt x="3630891" y="1381572"/>
                </a:cubicBezTo>
                <a:cubicBezTo>
                  <a:pt x="3630445" y="1402185"/>
                  <a:pt x="3630221" y="1417626"/>
                  <a:pt x="3630221" y="1427895"/>
                </a:cubicBezTo>
                <a:cubicBezTo>
                  <a:pt x="3630221" y="1431765"/>
                  <a:pt x="3630370" y="1433997"/>
                  <a:pt x="3630668" y="1434592"/>
                </a:cubicBezTo>
                <a:cubicBezTo>
                  <a:pt x="3631412" y="1435932"/>
                  <a:pt x="3633421" y="1436899"/>
                  <a:pt x="3636695" y="1437495"/>
                </a:cubicBezTo>
                <a:cubicBezTo>
                  <a:pt x="3641756" y="1438388"/>
                  <a:pt x="3653215" y="1438834"/>
                  <a:pt x="3671075" y="1438834"/>
                </a:cubicBezTo>
                <a:cubicBezTo>
                  <a:pt x="3688785" y="1438834"/>
                  <a:pt x="3700171" y="1438388"/>
                  <a:pt x="3705231" y="1437495"/>
                </a:cubicBezTo>
                <a:cubicBezTo>
                  <a:pt x="3708951" y="1436899"/>
                  <a:pt x="3710812" y="1435039"/>
                  <a:pt x="3710812" y="1431914"/>
                </a:cubicBezTo>
                <a:cubicBezTo>
                  <a:pt x="3710812" y="1421198"/>
                  <a:pt x="3710589" y="1405087"/>
                  <a:pt x="3710142" y="1383582"/>
                </a:cubicBezTo>
                <a:cubicBezTo>
                  <a:pt x="3709695" y="1362076"/>
                  <a:pt x="3709472" y="1345891"/>
                  <a:pt x="3709472" y="1335026"/>
                </a:cubicBezTo>
                <a:cubicBezTo>
                  <a:pt x="3709472" y="1296777"/>
                  <a:pt x="3711110" y="1263142"/>
                  <a:pt x="3714384" y="1234121"/>
                </a:cubicBezTo>
                <a:cubicBezTo>
                  <a:pt x="3714681" y="1231889"/>
                  <a:pt x="3714830" y="1230475"/>
                  <a:pt x="3714830" y="1229879"/>
                </a:cubicBezTo>
                <a:cubicBezTo>
                  <a:pt x="3714830" y="1226903"/>
                  <a:pt x="3713044" y="1225414"/>
                  <a:pt x="3709472" y="1225414"/>
                </a:cubicBezTo>
                <a:cubicBezTo>
                  <a:pt x="3705156" y="1225414"/>
                  <a:pt x="3698682" y="1225787"/>
                  <a:pt x="3690050" y="1226531"/>
                </a:cubicBezTo>
                <a:cubicBezTo>
                  <a:pt x="3681418" y="1227275"/>
                  <a:pt x="3674944" y="1227647"/>
                  <a:pt x="3670628" y="1227647"/>
                </a:cubicBezTo>
                <a:cubicBezTo>
                  <a:pt x="3666312" y="1227647"/>
                  <a:pt x="3659876" y="1227200"/>
                  <a:pt x="3651318" y="1226307"/>
                </a:cubicBezTo>
                <a:cubicBezTo>
                  <a:pt x="3642760" y="1225414"/>
                  <a:pt x="3636398" y="1224968"/>
                  <a:pt x="3632230" y="1224968"/>
                </a:cubicBezTo>
                <a:close/>
                <a:moveTo>
                  <a:pt x="5308333" y="1219610"/>
                </a:moveTo>
                <a:cubicBezTo>
                  <a:pt x="5306101" y="1219610"/>
                  <a:pt x="5293078" y="1220950"/>
                  <a:pt x="5269266" y="1223629"/>
                </a:cubicBezTo>
                <a:cubicBezTo>
                  <a:pt x="5261080" y="1224522"/>
                  <a:pt x="5249546" y="1224968"/>
                  <a:pt x="5234663" y="1224968"/>
                </a:cubicBezTo>
                <a:cubicBezTo>
                  <a:pt x="5230496" y="1224968"/>
                  <a:pt x="5228412" y="1226828"/>
                  <a:pt x="5228412" y="1230549"/>
                </a:cubicBezTo>
                <a:cubicBezTo>
                  <a:pt x="5228412" y="1231293"/>
                  <a:pt x="5228487" y="1232335"/>
                  <a:pt x="5228635" y="1233674"/>
                </a:cubicBezTo>
                <a:cubicBezTo>
                  <a:pt x="5233993" y="1265673"/>
                  <a:pt x="5236672" y="1301317"/>
                  <a:pt x="5236672" y="1340607"/>
                </a:cubicBezTo>
                <a:cubicBezTo>
                  <a:pt x="5236672" y="1373647"/>
                  <a:pt x="5236449" y="1394186"/>
                  <a:pt x="5236002" y="1402222"/>
                </a:cubicBezTo>
                <a:cubicBezTo>
                  <a:pt x="5235407" y="1414575"/>
                  <a:pt x="5233249" y="1422835"/>
                  <a:pt x="5229529" y="1427002"/>
                </a:cubicBezTo>
                <a:cubicBezTo>
                  <a:pt x="5226403" y="1430425"/>
                  <a:pt x="5218961" y="1433923"/>
                  <a:pt x="5207204" y="1437495"/>
                </a:cubicBezTo>
                <a:cubicBezTo>
                  <a:pt x="5203335" y="1438685"/>
                  <a:pt x="5201400" y="1445755"/>
                  <a:pt x="5201400" y="1458703"/>
                </a:cubicBezTo>
                <a:cubicBezTo>
                  <a:pt x="5201400" y="1484450"/>
                  <a:pt x="5204377" y="1497323"/>
                  <a:pt x="5210330" y="1497323"/>
                </a:cubicBezTo>
                <a:cubicBezTo>
                  <a:pt x="5220301" y="1497323"/>
                  <a:pt x="5229603" y="1496431"/>
                  <a:pt x="5238235" y="1494645"/>
                </a:cubicBezTo>
                <a:cubicBezTo>
                  <a:pt x="5267107" y="1488543"/>
                  <a:pt x="5287423" y="1476934"/>
                  <a:pt x="5299181" y="1459819"/>
                </a:cubicBezTo>
                <a:cubicBezTo>
                  <a:pt x="5309747" y="1444341"/>
                  <a:pt x="5315030" y="1421198"/>
                  <a:pt x="5315030" y="1390390"/>
                </a:cubicBezTo>
                <a:lnTo>
                  <a:pt x="5315030" y="1312702"/>
                </a:lnTo>
                <a:cubicBezTo>
                  <a:pt x="5315030" y="1261654"/>
                  <a:pt x="5314584" y="1232558"/>
                  <a:pt x="5313691" y="1225414"/>
                </a:cubicBezTo>
                <a:cubicBezTo>
                  <a:pt x="5313244" y="1221545"/>
                  <a:pt x="5311459" y="1219610"/>
                  <a:pt x="5308333" y="1219610"/>
                </a:cubicBezTo>
                <a:close/>
                <a:moveTo>
                  <a:pt x="9029853" y="1217155"/>
                </a:moveTo>
                <a:cubicBezTo>
                  <a:pt x="9029109" y="1217155"/>
                  <a:pt x="9016979" y="1219461"/>
                  <a:pt x="8993465" y="1224075"/>
                </a:cubicBezTo>
                <a:cubicBezTo>
                  <a:pt x="8977689" y="1226456"/>
                  <a:pt x="8965709" y="1228093"/>
                  <a:pt x="8957523" y="1228986"/>
                </a:cubicBezTo>
                <a:cubicBezTo>
                  <a:pt x="8955291" y="1229731"/>
                  <a:pt x="8954174" y="1231219"/>
                  <a:pt x="8954174" y="1233451"/>
                </a:cubicBezTo>
                <a:cubicBezTo>
                  <a:pt x="8954174" y="1234344"/>
                  <a:pt x="8954323" y="1235460"/>
                  <a:pt x="8954621" y="1236800"/>
                </a:cubicBezTo>
                <a:cubicBezTo>
                  <a:pt x="8961020" y="1259422"/>
                  <a:pt x="8964220" y="1288220"/>
                  <a:pt x="8964220" y="1323195"/>
                </a:cubicBezTo>
                <a:cubicBezTo>
                  <a:pt x="8964220" y="1335101"/>
                  <a:pt x="8964145" y="1352923"/>
                  <a:pt x="8963997" y="1376661"/>
                </a:cubicBezTo>
                <a:cubicBezTo>
                  <a:pt x="8963848" y="1400399"/>
                  <a:pt x="8963773" y="1418221"/>
                  <a:pt x="8963773" y="1430128"/>
                </a:cubicBezTo>
                <a:cubicBezTo>
                  <a:pt x="8963773" y="1434444"/>
                  <a:pt x="8966229" y="1436899"/>
                  <a:pt x="8971141" y="1437495"/>
                </a:cubicBezTo>
                <a:cubicBezTo>
                  <a:pt x="8979623" y="1438388"/>
                  <a:pt x="8990935" y="1438834"/>
                  <a:pt x="9005073" y="1438834"/>
                </a:cubicBezTo>
                <a:cubicBezTo>
                  <a:pt x="9019807" y="1438834"/>
                  <a:pt x="9030746" y="1438536"/>
                  <a:pt x="9037890" y="1437941"/>
                </a:cubicBezTo>
                <a:cubicBezTo>
                  <a:pt x="9042801" y="1437495"/>
                  <a:pt x="9045257" y="1435485"/>
                  <a:pt x="9045257" y="1431914"/>
                </a:cubicBezTo>
                <a:cubicBezTo>
                  <a:pt x="9045257" y="1427746"/>
                  <a:pt x="9044959" y="1421384"/>
                  <a:pt x="9044364" y="1412826"/>
                </a:cubicBezTo>
                <a:cubicBezTo>
                  <a:pt x="9043769" y="1404269"/>
                  <a:pt x="9043471" y="1397832"/>
                  <a:pt x="9043471" y="1393516"/>
                </a:cubicBezTo>
                <a:cubicBezTo>
                  <a:pt x="9043471" y="1387116"/>
                  <a:pt x="9043359" y="1377405"/>
                  <a:pt x="9043136" y="1364383"/>
                </a:cubicBezTo>
                <a:cubicBezTo>
                  <a:pt x="9042913" y="1351360"/>
                  <a:pt x="9042801" y="1341649"/>
                  <a:pt x="9042801" y="1335250"/>
                </a:cubicBezTo>
                <a:cubicBezTo>
                  <a:pt x="9042801" y="1323492"/>
                  <a:pt x="9045033" y="1315679"/>
                  <a:pt x="9049499" y="1311809"/>
                </a:cubicBezTo>
                <a:cubicBezTo>
                  <a:pt x="9053963" y="1307940"/>
                  <a:pt x="9062372" y="1306005"/>
                  <a:pt x="9074725" y="1306005"/>
                </a:cubicBezTo>
                <a:cubicBezTo>
                  <a:pt x="9077404" y="1306005"/>
                  <a:pt x="9081459" y="1306191"/>
                  <a:pt x="9086891" y="1306563"/>
                </a:cubicBezTo>
                <a:cubicBezTo>
                  <a:pt x="9092324" y="1306935"/>
                  <a:pt x="9096454" y="1307121"/>
                  <a:pt x="9099281" y="1307121"/>
                </a:cubicBezTo>
                <a:cubicBezTo>
                  <a:pt x="9105681" y="1307121"/>
                  <a:pt x="9108881" y="1304219"/>
                  <a:pt x="9108881" y="1298415"/>
                </a:cubicBezTo>
                <a:cubicBezTo>
                  <a:pt x="9108881" y="1295587"/>
                  <a:pt x="9108732" y="1289783"/>
                  <a:pt x="9108435" y="1281002"/>
                </a:cubicBezTo>
                <a:cubicBezTo>
                  <a:pt x="9108285" y="1273858"/>
                  <a:pt x="9108211" y="1268128"/>
                  <a:pt x="9108211" y="1263812"/>
                </a:cubicBezTo>
                <a:cubicBezTo>
                  <a:pt x="9108360" y="1260091"/>
                  <a:pt x="9108881" y="1253989"/>
                  <a:pt x="9109774" y="1245506"/>
                </a:cubicBezTo>
                <a:cubicBezTo>
                  <a:pt x="9110667" y="1237618"/>
                  <a:pt x="9111113" y="1231516"/>
                  <a:pt x="9111113" y="1227200"/>
                </a:cubicBezTo>
                <a:cubicBezTo>
                  <a:pt x="9111113" y="1223629"/>
                  <a:pt x="9106946" y="1221843"/>
                  <a:pt x="9098612" y="1221843"/>
                </a:cubicBezTo>
                <a:cubicBezTo>
                  <a:pt x="9085366" y="1221843"/>
                  <a:pt x="9071599" y="1225749"/>
                  <a:pt x="9057312" y="1233563"/>
                </a:cubicBezTo>
                <a:cubicBezTo>
                  <a:pt x="9043025" y="1241376"/>
                  <a:pt x="9036923" y="1245283"/>
                  <a:pt x="9039006" y="1245283"/>
                </a:cubicBezTo>
                <a:cubicBezTo>
                  <a:pt x="9037071" y="1245283"/>
                  <a:pt x="9035732" y="1240595"/>
                  <a:pt x="9034988" y="1231219"/>
                </a:cubicBezTo>
                <a:cubicBezTo>
                  <a:pt x="9034243" y="1221843"/>
                  <a:pt x="9032532" y="1217155"/>
                  <a:pt x="9029853" y="1217155"/>
                </a:cubicBezTo>
                <a:close/>
                <a:moveTo>
                  <a:pt x="4876954" y="1217155"/>
                </a:moveTo>
                <a:cubicBezTo>
                  <a:pt x="4876211" y="1217155"/>
                  <a:pt x="4864081" y="1219461"/>
                  <a:pt x="4840566" y="1224075"/>
                </a:cubicBezTo>
                <a:cubicBezTo>
                  <a:pt x="4824791" y="1226456"/>
                  <a:pt x="4812810" y="1228093"/>
                  <a:pt x="4804624" y="1228986"/>
                </a:cubicBezTo>
                <a:cubicBezTo>
                  <a:pt x="4802392" y="1229731"/>
                  <a:pt x="4801276" y="1231219"/>
                  <a:pt x="4801276" y="1233451"/>
                </a:cubicBezTo>
                <a:cubicBezTo>
                  <a:pt x="4801276" y="1234344"/>
                  <a:pt x="4801424" y="1235460"/>
                  <a:pt x="4801722" y="1236800"/>
                </a:cubicBezTo>
                <a:cubicBezTo>
                  <a:pt x="4808122" y="1259422"/>
                  <a:pt x="4811321" y="1288220"/>
                  <a:pt x="4811321" y="1323195"/>
                </a:cubicBezTo>
                <a:cubicBezTo>
                  <a:pt x="4811321" y="1335101"/>
                  <a:pt x="4811247" y="1352923"/>
                  <a:pt x="4811098" y="1376661"/>
                </a:cubicBezTo>
                <a:cubicBezTo>
                  <a:pt x="4810949" y="1400399"/>
                  <a:pt x="4810875" y="1418221"/>
                  <a:pt x="4810875" y="1430128"/>
                </a:cubicBezTo>
                <a:cubicBezTo>
                  <a:pt x="4810875" y="1434444"/>
                  <a:pt x="4813330" y="1436899"/>
                  <a:pt x="4818242" y="1437495"/>
                </a:cubicBezTo>
                <a:cubicBezTo>
                  <a:pt x="4826725" y="1438388"/>
                  <a:pt x="4838036" y="1438834"/>
                  <a:pt x="4852175" y="1438834"/>
                </a:cubicBezTo>
                <a:cubicBezTo>
                  <a:pt x="4866909" y="1438834"/>
                  <a:pt x="4877847" y="1438536"/>
                  <a:pt x="4884992" y="1437941"/>
                </a:cubicBezTo>
                <a:cubicBezTo>
                  <a:pt x="4889903" y="1437495"/>
                  <a:pt x="4892358" y="1435485"/>
                  <a:pt x="4892358" y="1431914"/>
                </a:cubicBezTo>
                <a:cubicBezTo>
                  <a:pt x="4892358" y="1427746"/>
                  <a:pt x="4892061" y="1421384"/>
                  <a:pt x="4891465" y="1412826"/>
                </a:cubicBezTo>
                <a:cubicBezTo>
                  <a:pt x="4890870" y="1404269"/>
                  <a:pt x="4890572" y="1397832"/>
                  <a:pt x="4890572" y="1393516"/>
                </a:cubicBezTo>
                <a:cubicBezTo>
                  <a:pt x="4890572" y="1387116"/>
                  <a:pt x="4890461" y="1377405"/>
                  <a:pt x="4890238" y="1364383"/>
                </a:cubicBezTo>
                <a:cubicBezTo>
                  <a:pt x="4890014" y="1351360"/>
                  <a:pt x="4889903" y="1341649"/>
                  <a:pt x="4889903" y="1335250"/>
                </a:cubicBezTo>
                <a:cubicBezTo>
                  <a:pt x="4889903" y="1323492"/>
                  <a:pt x="4892135" y="1315679"/>
                  <a:pt x="4896600" y="1311809"/>
                </a:cubicBezTo>
                <a:cubicBezTo>
                  <a:pt x="4901065" y="1307940"/>
                  <a:pt x="4909473" y="1306005"/>
                  <a:pt x="4921826" y="1306005"/>
                </a:cubicBezTo>
                <a:cubicBezTo>
                  <a:pt x="4924505" y="1306005"/>
                  <a:pt x="4928561" y="1306191"/>
                  <a:pt x="4933993" y="1306563"/>
                </a:cubicBezTo>
                <a:cubicBezTo>
                  <a:pt x="4939425" y="1306935"/>
                  <a:pt x="4943555" y="1307121"/>
                  <a:pt x="4946383" y="1307121"/>
                </a:cubicBezTo>
                <a:cubicBezTo>
                  <a:pt x="4952782" y="1307121"/>
                  <a:pt x="4955983" y="1304219"/>
                  <a:pt x="4955983" y="1298415"/>
                </a:cubicBezTo>
                <a:cubicBezTo>
                  <a:pt x="4955983" y="1295587"/>
                  <a:pt x="4955834" y="1289783"/>
                  <a:pt x="4955536" y="1281002"/>
                </a:cubicBezTo>
                <a:cubicBezTo>
                  <a:pt x="4955387" y="1273858"/>
                  <a:pt x="4955312" y="1268128"/>
                  <a:pt x="4955312" y="1263812"/>
                </a:cubicBezTo>
                <a:cubicBezTo>
                  <a:pt x="4955462" y="1260091"/>
                  <a:pt x="4955983" y="1253989"/>
                  <a:pt x="4956876" y="1245506"/>
                </a:cubicBezTo>
                <a:cubicBezTo>
                  <a:pt x="4957768" y="1237618"/>
                  <a:pt x="4958215" y="1231516"/>
                  <a:pt x="4958215" y="1227200"/>
                </a:cubicBezTo>
                <a:cubicBezTo>
                  <a:pt x="4958215" y="1223629"/>
                  <a:pt x="4954048" y="1221843"/>
                  <a:pt x="4945713" y="1221843"/>
                </a:cubicBezTo>
                <a:cubicBezTo>
                  <a:pt x="4932467" y="1221843"/>
                  <a:pt x="4918701" y="1225749"/>
                  <a:pt x="4904413" y="1233563"/>
                </a:cubicBezTo>
                <a:cubicBezTo>
                  <a:pt x="4890126" y="1241376"/>
                  <a:pt x="4884024" y="1245283"/>
                  <a:pt x="4886108" y="1245283"/>
                </a:cubicBezTo>
                <a:cubicBezTo>
                  <a:pt x="4884173" y="1245283"/>
                  <a:pt x="4882834" y="1240595"/>
                  <a:pt x="4882089" y="1231219"/>
                </a:cubicBezTo>
                <a:cubicBezTo>
                  <a:pt x="4881345" y="1221843"/>
                  <a:pt x="4879634" y="1217155"/>
                  <a:pt x="4876954" y="1217155"/>
                </a:cubicBezTo>
                <a:close/>
                <a:moveTo>
                  <a:pt x="10037717" y="1216708"/>
                </a:moveTo>
                <a:cubicBezTo>
                  <a:pt x="10024471" y="1216708"/>
                  <a:pt x="10009031" y="1221880"/>
                  <a:pt x="9991395" y="1232223"/>
                </a:cubicBezTo>
                <a:cubicBezTo>
                  <a:pt x="9973759" y="1242567"/>
                  <a:pt x="9965759" y="1247739"/>
                  <a:pt x="9967396" y="1247739"/>
                </a:cubicBezTo>
                <a:cubicBezTo>
                  <a:pt x="9965759" y="1247739"/>
                  <a:pt x="9964494" y="1242716"/>
                  <a:pt x="9963601" y="1232670"/>
                </a:cubicBezTo>
                <a:cubicBezTo>
                  <a:pt x="9962708" y="1222624"/>
                  <a:pt x="9961443" y="1217601"/>
                  <a:pt x="9959805" y="1217601"/>
                </a:cubicBezTo>
                <a:cubicBezTo>
                  <a:pt x="9956829" y="1217601"/>
                  <a:pt x="9943509" y="1219908"/>
                  <a:pt x="9919845" y="1224522"/>
                </a:cubicBezTo>
                <a:cubicBezTo>
                  <a:pt x="9904219" y="1226754"/>
                  <a:pt x="9891717" y="1228391"/>
                  <a:pt x="9882341" y="1229433"/>
                </a:cubicBezTo>
                <a:cubicBezTo>
                  <a:pt x="9880109" y="1230326"/>
                  <a:pt x="9878992" y="1231963"/>
                  <a:pt x="9878992" y="1234344"/>
                </a:cubicBezTo>
                <a:cubicBezTo>
                  <a:pt x="9878992" y="1235237"/>
                  <a:pt x="9879141" y="1236353"/>
                  <a:pt x="9879439" y="1237693"/>
                </a:cubicBezTo>
                <a:cubicBezTo>
                  <a:pt x="9885243" y="1258826"/>
                  <a:pt x="9888145" y="1287922"/>
                  <a:pt x="9888145" y="1324981"/>
                </a:cubicBezTo>
                <a:cubicBezTo>
                  <a:pt x="9888145" y="1336738"/>
                  <a:pt x="9888071" y="1354300"/>
                  <a:pt x="9887921" y="1377666"/>
                </a:cubicBezTo>
                <a:cubicBezTo>
                  <a:pt x="9887773" y="1401032"/>
                  <a:pt x="9887699" y="1418519"/>
                  <a:pt x="9887699" y="1430128"/>
                </a:cubicBezTo>
                <a:cubicBezTo>
                  <a:pt x="9887699" y="1434295"/>
                  <a:pt x="9890005" y="1436750"/>
                  <a:pt x="9894619" y="1437495"/>
                </a:cubicBezTo>
                <a:cubicBezTo>
                  <a:pt x="9899828" y="1438388"/>
                  <a:pt x="9911139" y="1438834"/>
                  <a:pt x="9928552" y="1438834"/>
                </a:cubicBezTo>
                <a:cubicBezTo>
                  <a:pt x="9944625" y="1438834"/>
                  <a:pt x="9955267" y="1438536"/>
                  <a:pt x="9960475" y="1437941"/>
                </a:cubicBezTo>
                <a:cubicBezTo>
                  <a:pt x="9965089" y="1437346"/>
                  <a:pt x="9967396" y="1434592"/>
                  <a:pt x="9967396" y="1429681"/>
                </a:cubicBezTo>
                <a:lnTo>
                  <a:pt x="9967396" y="1309130"/>
                </a:lnTo>
                <a:cubicBezTo>
                  <a:pt x="9967396" y="1303624"/>
                  <a:pt x="9971563" y="1298043"/>
                  <a:pt x="9979897" y="1292387"/>
                </a:cubicBezTo>
                <a:cubicBezTo>
                  <a:pt x="9987637" y="1287327"/>
                  <a:pt x="9994409" y="1284797"/>
                  <a:pt x="10000213" y="1284797"/>
                </a:cubicBezTo>
                <a:cubicBezTo>
                  <a:pt x="10017923" y="1284797"/>
                  <a:pt x="10026779" y="1294992"/>
                  <a:pt x="10026779" y="1315381"/>
                </a:cubicBezTo>
                <a:cubicBezTo>
                  <a:pt x="10026779" y="1320888"/>
                  <a:pt x="10026927" y="1329110"/>
                  <a:pt x="10027225" y="1340049"/>
                </a:cubicBezTo>
                <a:cubicBezTo>
                  <a:pt x="10027523" y="1350988"/>
                  <a:pt x="10027671" y="1359211"/>
                  <a:pt x="10027671" y="1364718"/>
                </a:cubicBezTo>
                <a:cubicBezTo>
                  <a:pt x="10027671" y="1371861"/>
                  <a:pt x="10027448" y="1382503"/>
                  <a:pt x="10027001" y="1396641"/>
                </a:cubicBezTo>
                <a:cubicBezTo>
                  <a:pt x="10026555" y="1410780"/>
                  <a:pt x="10026332" y="1421347"/>
                  <a:pt x="10026332" y="1428342"/>
                </a:cubicBezTo>
                <a:cubicBezTo>
                  <a:pt x="10026332" y="1433551"/>
                  <a:pt x="10028565" y="1436602"/>
                  <a:pt x="10033029" y="1437495"/>
                </a:cubicBezTo>
                <a:cubicBezTo>
                  <a:pt x="10037494" y="1438388"/>
                  <a:pt x="10049103" y="1438834"/>
                  <a:pt x="10067855" y="1438834"/>
                </a:cubicBezTo>
                <a:cubicBezTo>
                  <a:pt x="10085417" y="1438834"/>
                  <a:pt x="10096281" y="1438536"/>
                  <a:pt x="10100449" y="1437941"/>
                </a:cubicBezTo>
                <a:cubicBezTo>
                  <a:pt x="10104615" y="1437346"/>
                  <a:pt x="10106699" y="1435039"/>
                  <a:pt x="10106699" y="1431021"/>
                </a:cubicBezTo>
                <a:cubicBezTo>
                  <a:pt x="10106699" y="1421347"/>
                  <a:pt x="10106625" y="1406873"/>
                  <a:pt x="10106476" y="1387600"/>
                </a:cubicBezTo>
                <a:cubicBezTo>
                  <a:pt x="10106327" y="1368327"/>
                  <a:pt x="10106253" y="1353853"/>
                  <a:pt x="10106253" y="1344179"/>
                </a:cubicBezTo>
                <a:lnTo>
                  <a:pt x="10106253" y="1272965"/>
                </a:lnTo>
                <a:cubicBezTo>
                  <a:pt x="10106253" y="1254659"/>
                  <a:pt x="10099183" y="1240372"/>
                  <a:pt x="10085045" y="1230103"/>
                </a:cubicBezTo>
                <a:cubicBezTo>
                  <a:pt x="10072394" y="1221173"/>
                  <a:pt x="10056619" y="1216708"/>
                  <a:pt x="10037717" y="1216708"/>
                </a:cubicBezTo>
                <a:close/>
                <a:moveTo>
                  <a:pt x="7818393" y="1216708"/>
                </a:moveTo>
                <a:cubicBezTo>
                  <a:pt x="7805147" y="1216708"/>
                  <a:pt x="7789706" y="1221880"/>
                  <a:pt x="7772070" y="1232223"/>
                </a:cubicBezTo>
                <a:cubicBezTo>
                  <a:pt x="7754434" y="1242567"/>
                  <a:pt x="7746434" y="1247739"/>
                  <a:pt x="7748072" y="1247739"/>
                </a:cubicBezTo>
                <a:cubicBezTo>
                  <a:pt x="7746434" y="1247739"/>
                  <a:pt x="7745169" y="1242716"/>
                  <a:pt x="7744276" y="1232670"/>
                </a:cubicBezTo>
                <a:cubicBezTo>
                  <a:pt x="7743383" y="1222624"/>
                  <a:pt x="7742118" y="1217601"/>
                  <a:pt x="7740481" y="1217601"/>
                </a:cubicBezTo>
                <a:cubicBezTo>
                  <a:pt x="7737505" y="1217601"/>
                  <a:pt x="7724185" y="1219908"/>
                  <a:pt x="7700521" y="1224522"/>
                </a:cubicBezTo>
                <a:cubicBezTo>
                  <a:pt x="7684894" y="1226754"/>
                  <a:pt x="7672392" y="1228391"/>
                  <a:pt x="7663016" y="1229433"/>
                </a:cubicBezTo>
                <a:cubicBezTo>
                  <a:pt x="7660784" y="1230326"/>
                  <a:pt x="7659668" y="1231963"/>
                  <a:pt x="7659668" y="1234344"/>
                </a:cubicBezTo>
                <a:cubicBezTo>
                  <a:pt x="7659668" y="1235237"/>
                  <a:pt x="7659816" y="1236353"/>
                  <a:pt x="7660114" y="1237693"/>
                </a:cubicBezTo>
                <a:cubicBezTo>
                  <a:pt x="7665918" y="1258826"/>
                  <a:pt x="7668821" y="1287922"/>
                  <a:pt x="7668821" y="1324981"/>
                </a:cubicBezTo>
                <a:cubicBezTo>
                  <a:pt x="7668821" y="1336738"/>
                  <a:pt x="7668746" y="1354300"/>
                  <a:pt x="7668597" y="1377666"/>
                </a:cubicBezTo>
                <a:cubicBezTo>
                  <a:pt x="7668448" y="1401032"/>
                  <a:pt x="7668374" y="1418519"/>
                  <a:pt x="7668374" y="1430128"/>
                </a:cubicBezTo>
                <a:cubicBezTo>
                  <a:pt x="7668374" y="1434295"/>
                  <a:pt x="7670681" y="1436750"/>
                  <a:pt x="7675295" y="1437495"/>
                </a:cubicBezTo>
                <a:cubicBezTo>
                  <a:pt x="7680504" y="1438388"/>
                  <a:pt x="7691814" y="1438834"/>
                  <a:pt x="7709227" y="1438834"/>
                </a:cubicBezTo>
                <a:cubicBezTo>
                  <a:pt x="7725301" y="1438834"/>
                  <a:pt x="7735942" y="1438536"/>
                  <a:pt x="7741151" y="1437941"/>
                </a:cubicBezTo>
                <a:cubicBezTo>
                  <a:pt x="7745765" y="1437346"/>
                  <a:pt x="7748072" y="1434592"/>
                  <a:pt x="7748072" y="1429681"/>
                </a:cubicBezTo>
                <a:lnTo>
                  <a:pt x="7748072" y="1309130"/>
                </a:lnTo>
                <a:cubicBezTo>
                  <a:pt x="7748072" y="1303624"/>
                  <a:pt x="7752239" y="1298043"/>
                  <a:pt x="7760573" y="1292387"/>
                </a:cubicBezTo>
                <a:cubicBezTo>
                  <a:pt x="7768312" y="1287327"/>
                  <a:pt x="7775084" y="1284797"/>
                  <a:pt x="7780888" y="1284797"/>
                </a:cubicBezTo>
                <a:cubicBezTo>
                  <a:pt x="7798599" y="1284797"/>
                  <a:pt x="7807454" y="1294992"/>
                  <a:pt x="7807454" y="1315381"/>
                </a:cubicBezTo>
                <a:cubicBezTo>
                  <a:pt x="7807454" y="1320888"/>
                  <a:pt x="7807603" y="1329110"/>
                  <a:pt x="7807900" y="1340049"/>
                </a:cubicBezTo>
                <a:cubicBezTo>
                  <a:pt x="7808198" y="1350988"/>
                  <a:pt x="7808347" y="1359211"/>
                  <a:pt x="7808347" y="1364718"/>
                </a:cubicBezTo>
                <a:cubicBezTo>
                  <a:pt x="7808347" y="1371861"/>
                  <a:pt x="7808124" y="1382503"/>
                  <a:pt x="7807677" y="1396641"/>
                </a:cubicBezTo>
                <a:cubicBezTo>
                  <a:pt x="7807231" y="1410780"/>
                  <a:pt x="7807007" y="1421347"/>
                  <a:pt x="7807007" y="1428342"/>
                </a:cubicBezTo>
                <a:cubicBezTo>
                  <a:pt x="7807007" y="1433551"/>
                  <a:pt x="7809240" y="1436602"/>
                  <a:pt x="7813705" y="1437495"/>
                </a:cubicBezTo>
                <a:cubicBezTo>
                  <a:pt x="7818170" y="1438388"/>
                  <a:pt x="7829778" y="1438834"/>
                  <a:pt x="7848530" y="1438834"/>
                </a:cubicBezTo>
                <a:cubicBezTo>
                  <a:pt x="7866092" y="1438834"/>
                  <a:pt x="7876957" y="1438536"/>
                  <a:pt x="7881124" y="1437941"/>
                </a:cubicBezTo>
                <a:cubicBezTo>
                  <a:pt x="7885291" y="1437346"/>
                  <a:pt x="7887375" y="1435039"/>
                  <a:pt x="7887375" y="1431021"/>
                </a:cubicBezTo>
                <a:cubicBezTo>
                  <a:pt x="7887375" y="1421347"/>
                  <a:pt x="7887300" y="1406873"/>
                  <a:pt x="7887151" y="1387600"/>
                </a:cubicBezTo>
                <a:cubicBezTo>
                  <a:pt x="7887003" y="1368327"/>
                  <a:pt x="7886928" y="1353853"/>
                  <a:pt x="7886928" y="1344179"/>
                </a:cubicBezTo>
                <a:lnTo>
                  <a:pt x="7886928" y="1272965"/>
                </a:lnTo>
                <a:cubicBezTo>
                  <a:pt x="7886928" y="1254659"/>
                  <a:pt x="7879859" y="1240372"/>
                  <a:pt x="7865720" y="1230103"/>
                </a:cubicBezTo>
                <a:cubicBezTo>
                  <a:pt x="7853070" y="1221173"/>
                  <a:pt x="7837294" y="1216708"/>
                  <a:pt x="7818393" y="1216708"/>
                </a:cubicBezTo>
                <a:close/>
                <a:moveTo>
                  <a:pt x="6484894" y="1216708"/>
                </a:moveTo>
                <a:cubicBezTo>
                  <a:pt x="6471647" y="1216708"/>
                  <a:pt x="6456207" y="1221880"/>
                  <a:pt x="6438571" y="1232223"/>
                </a:cubicBezTo>
                <a:cubicBezTo>
                  <a:pt x="6420935" y="1242567"/>
                  <a:pt x="6412935" y="1247739"/>
                  <a:pt x="6414572" y="1247739"/>
                </a:cubicBezTo>
                <a:cubicBezTo>
                  <a:pt x="6412935" y="1247739"/>
                  <a:pt x="6411670" y="1242716"/>
                  <a:pt x="6410777" y="1232670"/>
                </a:cubicBezTo>
                <a:cubicBezTo>
                  <a:pt x="6409885" y="1222624"/>
                  <a:pt x="6408619" y="1217601"/>
                  <a:pt x="6406982" y="1217601"/>
                </a:cubicBezTo>
                <a:cubicBezTo>
                  <a:pt x="6404005" y="1217601"/>
                  <a:pt x="6390687" y="1219908"/>
                  <a:pt x="6367022" y="1224522"/>
                </a:cubicBezTo>
                <a:cubicBezTo>
                  <a:pt x="6351395" y="1226754"/>
                  <a:pt x="6338894" y="1228391"/>
                  <a:pt x="6329518" y="1229433"/>
                </a:cubicBezTo>
                <a:cubicBezTo>
                  <a:pt x="6327284" y="1230326"/>
                  <a:pt x="6326167" y="1231963"/>
                  <a:pt x="6326167" y="1234344"/>
                </a:cubicBezTo>
                <a:cubicBezTo>
                  <a:pt x="6326167" y="1235237"/>
                  <a:pt x="6326317" y="1236353"/>
                  <a:pt x="6326615" y="1237693"/>
                </a:cubicBezTo>
                <a:cubicBezTo>
                  <a:pt x="6332418" y="1258826"/>
                  <a:pt x="6335321" y="1287922"/>
                  <a:pt x="6335321" y="1324981"/>
                </a:cubicBezTo>
                <a:cubicBezTo>
                  <a:pt x="6335321" y="1336738"/>
                  <a:pt x="6335247" y="1354300"/>
                  <a:pt x="6335098" y="1377666"/>
                </a:cubicBezTo>
                <a:cubicBezTo>
                  <a:pt x="6334949" y="1401032"/>
                  <a:pt x="6334875" y="1418519"/>
                  <a:pt x="6334875" y="1430128"/>
                </a:cubicBezTo>
                <a:cubicBezTo>
                  <a:pt x="6334875" y="1434295"/>
                  <a:pt x="6337183" y="1436750"/>
                  <a:pt x="6341795" y="1437495"/>
                </a:cubicBezTo>
                <a:cubicBezTo>
                  <a:pt x="6347005" y="1438388"/>
                  <a:pt x="6358315" y="1438834"/>
                  <a:pt x="6375728" y="1438834"/>
                </a:cubicBezTo>
                <a:cubicBezTo>
                  <a:pt x="6391802" y="1438834"/>
                  <a:pt x="6402443" y="1438536"/>
                  <a:pt x="6407652" y="1437941"/>
                </a:cubicBezTo>
                <a:cubicBezTo>
                  <a:pt x="6412266" y="1437346"/>
                  <a:pt x="6414572" y="1434592"/>
                  <a:pt x="6414572" y="1429681"/>
                </a:cubicBezTo>
                <a:lnTo>
                  <a:pt x="6414572" y="1309130"/>
                </a:lnTo>
                <a:cubicBezTo>
                  <a:pt x="6414572" y="1303624"/>
                  <a:pt x="6418740" y="1298043"/>
                  <a:pt x="6427074" y="1292387"/>
                </a:cubicBezTo>
                <a:cubicBezTo>
                  <a:pt x="6434814" y="1287327"/>
                  <a:pt x="6441586" y="1284797"/>
                  <a:pt x="6447389" y="1284797"/>
                </a:cubicBezTo>
                <a:cubicBezTo>
                  <a:pt x="6465100" y="1284797"/>
                  <a:pt x="6473955" y="1294992"/>
                  <a:pt x="6473955" y="1315381"/>
                </a:cubicBezTo>
                <a:cubicBezTo>
                  <a:pt x="6473955" y="1320888"/>
                  <a:pt x="6474103" y="1329110"/>
                  <a:pt x="6474401" y="1340049"/>
                </a:cubicBezTo>
                <a:cubicBezTo>
                  <a:pt x="6474700" y="1350988"/>
                  <a:pt x="6474848" y="1359211"/>
                  <a:pt x="6474848" y="1364718"/>
                </a:cubicBezTo>
                <a:cubicBezTo>
                  <a:pt x="6474848" y="1371861"/>
                  <a:pt x="6474624" y="1382503"/>
                  <a:pt x="6474177" y="1396641"/>
                </a:cubicBezTo>
                <a:cubicBezTo>
                  <a:pt x="6473732" y="1410780"/>
                  <a:pt x="6473508" y="1421347"/>
                  <a:pt x="6473508" y="1428342"/>
                </a:cubicBezTo>
                <a:cubicBezTo>
                  <a:pt x="6473508" y="1433551"/>
                  <a:pt x="6475741" y="1436602"/>
                  <a:pt x="6480206" y="1437495"/>
                </a:cubicBezTo>
                <a:cubicBezTo>
                  <a:pt x="6484670" y="1438388"/>
                  <a:pt x="6496279" y="1438834"/>
                  <a:pt x="6515031" y="1438834"/>
                </a:cubicBezTo>
                <a:cubicBezTo>
                  <a:pt x="6532593" y="1438834"/>
                  <a:pt x="6543458" y="1438536"/>
                  <a:pt x="6547625" y="1437941"/>
                </a:cubicBezTo>
                <a:cubicBezTo>
                  <a:pt x="6551792" y="1437346"/>
                  <a:pt x="6553876" y="1435039"/>
                  <a:pt x="6553876" y="1431021"/>
                </a:cubicBezTo>
                <a:cubicBezTo>
                  <a:pt x="6553876" y="1421347"/>
                  <a:pt x="6553801" y="1406873"/>
                  <a:pt x="6553651" y="1387600"/>
                </a:cubicBezTo>
                <a:cubicBezTo>
                  <a:pt x="6553503" y="1368327"/>
                  <a:pt x="6553429" y="1353853"/>
                  <a:pt x="6553429" y="1344179"/>
                </a:cubicBezTo>
                <a:lnTo>
                  <a:pt x="6553429" y="1272965"/>
                </a:lnTo>
                <a:cubicBezTo>
                  <a:pt x="6553429" y="1254659"/>
                  <a:pt x="6546360" y="1240372"/>
                  <a:pt x="6532221" y="1230103"/>
                </a:cubicBezTo>
                <a:cubicBezTo>
                  <a:pt x="6519571" y="1221173"/>
                  <a:pt x="6503795" y="1216708"/>
                  <a:pt x="6484894" y="1216708"/>
                </a:cubicBezTo>
                <a:close/>
                <a:moveTo>
                  <a:pt x="3903619" y="1216708"/>
                </a:moveTo>
                <a:cubicBezTo>
                  <a:pt x="3890373" y="1216708"/>
                  <a:pt x="3874932" y="1221880"/>
                  <a:pt x="3857296" y="1232223"/>
                </a:cubicBezTo>
                <a:cubicBezTo>
                  <a:pt x="3839659" y="1242567"/>
                  <a:pt x="3831660" y="1247739"/>
                  <a:pt x="3833297" y="1247739"/>
                </a:cubicBezTo>
                <a:cubicBezTo>
                  <a:pt x="3831660" y="1247739"/>
                  <a:pt x="3830395" y="1242716"/>
                  <a:pt x="3829502" y="1232670"/>
                </a:cubicBezTo>
                <a:cubicBezTo>
                  <a:pt x="3828609" y="1222624"/>
                  <a:pt x="3827344" y="1217601"/>
                  <a:pt x="3825707" y="1217601"/>
                </a:cubicBezTo>
                <a:cubicBezTo>
                  <a:pt x="3822731" y="1217601"/>
                  <a:pt x="3809410" y="1219908"/>
                  <a:pt x="3785747" y="1224522"/>
                </a:cubicBezTo>
                <a:cubicBezTo>
                  <a:pt x="3770120" y="1226754"/>
                  <a:pt x="3757618" y="1228391"/>
                  <a:pt x="3748242" y="1229433"/>
                </a:cubicBezTo>
                <a:cubicBezTo>
                  <a:pt x="3746009" y="1230326"/>
                  <a:pt x="3744893" y="1231963"/>
                  <a:pt x="3744893" y="1234344"/>
                </a:cubicBezTo>
                <a:cubicBezTo>
                  <a:pt x="3744893" y="1235237"/>
                  <a:pt x="3745042" y="1236353"/>
                  <a:pt x="3745340" y="1237693"/>
                </a:cubicBezTo>
                <a:cubicBezTo>
                  <a:pt x="3751144" y="1258826"/>
                  <a:pt x="3754046" y="1287922"/>
                  <a:pt x="3754046" y="1324981"/>
                </a:cubicBezTo>
                <a:cubicBezTo>
                  <a:pt x="3754046" y="1336738"/>
                  <a:pt x="3753972" y="1354300"/>
                  <a:pt x="3753823" y="1377666"/>
                </a:cubicBezTo>
                <a:cubicBezTo>
                  <a:pt x="3753674" y="1401032"/>
                  <a:pt x="3753600" y="1418519"/>
                  <a:pt x="3753600" y="1430128"/>
                </a:cubicBezTo>
                <a:cubicBezTo>
                  <a:pt x="3753600" y="1434295"/>
                  <a:pt x="3755907" y="1436750"/>
                  <a:pt x="3760521" y="1437495"/>
                </a:cubicBezTo>
                <a:cubicBezTo>
                  <a:pt x="3765729" y="1438388"/>
                  <a:pt x="3777040" y="1438834"/>
                  <a:pt x="3794453" y="1438834"/>
                </a:cubicBezTo>
                <a:cubicBezTo>
                  <a:pt x="3810527" y="1438834"/>
                  <a:pt x="3821168" y="1438536"/>
                  <a:pt x="3826377" y="1437941"/>
                </a:cubicBezTo>
                <a:cubicBezTo>
                  <a:pt x="3830991" y="1437346"/>
                  <a:pt x="3833297" y="1434592"/>
                  <a:pt x="3833297" y="1429681"/>
                </a:cubicBezTo>
                <a:lnTo>
                  <a:pt x="3833297" y="1309130"/>
                </a:lnTo>
                <a:cubicBezTo>
                  <a:pt x="3833297" y="1303624"/>
                  <a:pt x="3837465" y="1298043"/>
                  <a:pt x="3845799" y="1292387"/>
                </a:cubicBezTo>
                <a:cubicBezTo>
                  <a:pt x="3853538" y="1287327"/>
                  <a:pt x="3860309" y="1284797"/>
                  <a:pt x="3866114" y="1284797"/>
                </a:cubicBezTo>
                <a:cubicBezTo>
                  <a:pt x="3883825" y="1284797"/>
                  <a:pt x="3892680" y="1294992"/>
                  <a:pt x="3892680" y="1315381"/>
                </a:cubicBezTo>
                <a:cubicBezTo>
                  <a:pt x="3892680" y="1320888"/>
                  <a:pt x="3892829" y="1329110"/>
                  <a:pt x="3893126" y="1340049"/>
                </a:cubicBezTo>
                <a:cubicBezTo>
                  <a:pt x="3893424" y="1350988"/>
                  <a:pt x="3893573" y="1359211"/>
                  <a:pt x="3893573" y="1364718"/>
                </a:cubicBezTo>
                <a:cubicBezTo>
                  <a:pt x="3893573" y="1371861"/>
                  <a:pt x="3893350" y="1382503"/>
                  <a:pt x="3892903" y="1396641"/>
                </a:cubicBezTo>
                <a:cubicBezTo>
                  <a:pt x="3892456" y="1410780"/>
                  <a:pt x="3892233" y="1421347"/>
                  <a:pt x="3892233" y="1428342"/>
                </a:cubicBezTo>
                <a:cubicBezTo>
                  <a:pt x="3892233" y="1433551"/>
                  <a:pt x="3894466" y="1436602"/>
                  <a:pt x="3898931" y="1437495"/>
                </a:cubicBezTo>
                <a:cubicBezTo>
                  <a:pt x="3903396" y="1438388"/>
                  <a:pt x="3915004" y="1438834"/>
                  <a:pt x="3933756" y="1438834"/>
                </a:cubicBezTo>
                <a:cubicBezTo>
                  <a:pt x="3951318" y="1438834"/>
                  <a:pt x="3962183" y="1438536"/>
                  <a:pt x="3966350" y="1437941"/>
                </a:cubicBezTo>
                <a:cubicBezTo>
                  <a:pt x="3970517" y="1437346"/>
                  <a:pt x="3972600" y="1435039"/>
                  <a:pt x="3972600" y="1431021"/>
                </a:cubicBezTo>
                <a:cubicBezTo>
                  <a:pt x="3972600" y="1421347"/>
                  <a:pt x="3972526" y="1406873"/>
                  <a:pt x="3972377" y="1387600"/>
                </a:cubicBezTo>
                <a:cubicBezTo>
                  <a:pt x="3972228" y="1368327"/>
                  <a:pt x="3972154" y="1353853"/>
                  <a:pt x="3972154" y="1344179"/>
                </a:cubicBezTo>
                <a:lnTo>
                  <a:pt x="3972154" y="1272965"/>
                </a:lnTo>
                <a:cubicBezTo>
                  <a:pt x="3972154" y="1254659"/>
                  <a:pt x="3965085" y="1240372"/>
                  <a:pt x="3950946" y="1230103"/>
                </a:cubicBezTo>
                <a:cubicBezTo>
                  <a:pt x="3938296" y="1221173"/>
                  <a:pt x="3922520" y="1216708"/>
                  <a:pt x="3903619" y="1216708"/>
                </a:cubicBezTo>
                <a:close/>
                <a:moveTo>
                  <a:pt x="10239975" y="1215815"/>
                </a:moveTo>
                <a:cubicBezTo>
                  <a:pt x="10206339" y="1215815"/>
                  <a:pt x="10179848" y="1226680"/>
                  <a:pt x="10160501" y="1248408"/>
                </a:cubicBezTo>
                <a:cubicBezTo>
                  <a:pt x="10141897" y="1269393"/>
                  <a:pt x="10132595" y="1297075"/>
                  <a:pt x="10132595" y="1331455"/>
                </a:cubicBezTo>
                <a:cubicBezTo>
                  <a:pt x="10132595" y="1361220"/>
                  <a:pt x="10141599" y="1386819"/>
                  <a:pt x="10159607" y="1408250"/>
                </a:cubicBezTo>
                <a:cubicBezTo>
                  <a:pt x="10178657" y="1431169"/>
                  <a:pt x="10202693" y="1442629"/>
                  <a:pt x="10231715" y="1442629"/>
                </a:cubicBezTo>
                <a:cubicBezTo>
                  <a:pt x="10250765" y="1442629"/>
                  <a:pt x="10268624" y="1434220"/>
                  <a:pt x="10285293" y="1417403"/>
                </a:cubicBezTo>
                <a:cubicBezTo>
                  <a:pt x="10287227" y="1415468"/>
                  <a:pt x="10288791" y="1414203"/>
                  <a:pt x="10289981" y="1413608"/>
                </a:cubicBezTo>
                <a:cubicBezTo>
                  <a:pt x="10291321" y="1413756"/>
                  <a:pt x="10292474" y="1418110"/>
                  <a:pt x="10293441" y="1426667"/>
                </a:cubicBezTo>
                <a:cubicBezTo>
                  <a:pt x="10294409" y="1435225"/>
                  <a:pt x="10296306" y="1439504"/>
                  <a:pt x="10299134" y="1439504"/>
                </a:cubicBezTo>
                <a:cubicBezTo>
                  <a:pt x="10322947" y="1439504"/>
                  <a:pt x="10344080" y="1438834"/>
                  <a:pt x="10362535" y="1437495"/>
                </a:cubicBezTo>
                <a:cubicBezTo>
                  <a:pt x="10367743" y="1437048"/>
                  <a:pt x="10370348" y="1433848"/>
                  <a:pt x="10370348" y="1427895"/>
                </a:cubicBezTo>
                <a:cubicBezTo>
                  <a:pt x="10370348" y="1416584"/>
                  <a:pt x="10369679" y="1399618"/>
                  <a:pt x="10368339" y="1376996"/>
                </a:cubicBezTo>
                <a:cubicBezTo>
                  <a:pt x="10366999" y="1354374"/>
                  <a:pt x="10366330" y="1337333"/>
                  <a:pt x="10366330" y="1325873"/>
                </a:cubicBezTo>
                <a:cubicBezTo>
                  <a:pt x="10366330" y="1295810"/>
                  <a:pt x="10368711" y="1267310"/>
                  <a:pt x="10373473" y="1240372"/>
                </a:cubicBezTo>
                <a:cubicBezTo>
                  <a:pt x="10373920" y="1237842"/>
                  <a:pt x="10374143" y="1236279"/>
                  <a:pt x="10374143" y="1235684"/>
                </a:cubicBezTo>
                <a:cubicBezTo>
                  <a:pt x="10374143" y="1234195"/>
                  <a:pt x="10373027" y="1233005"/>
                  <a:pt x="10370795" y="1232112"/>
                </a:cubicBezTo>
                <a:cubicBezTo>
                  <a:pt x="10364395" y="1230028"/>
                  <a:pt x="10353828" y="1227498"/>
                  <a:pt x="10339094" y="1224522"/>
                </a:cubicBezTo>
                <a:cubicBezTo>
                  <a:pt x="10323616" y="1221396"/>
                  <a:pt x="10313123" y="1219833"/>
                  <a:pt x="10307617" y="1219833"/>
                </a:cubicBezTo>
                <a:cubicBezTo>
                  <a:pt x="10305236" y="1219833"/>
                  <a:pt x="10303189" y="1223443"/>
                  <a:pt x="10301478" y="1230661"/>
                </a:cubicBezTo>
                <a:cubicBezTo>
                  <a:pt x="10299767" y="1237879"/>
                  <a:pt x="10298241" y="1241488"/>
                  <a:pt x="10296901" y="1241488"/>
                </a:cubicBezTo>
                <a:cubicBezTo>
                  <a:pt x="10296455" y="1241488"/>
                  <a:pt x="10295934" y="1241116"/>
                  <a:pt x="10295339" y="1240372"/>
                </a:cubicBezTo>
                <a:cubicBezTo>
                  <a:pt x="10281795" y="1224001"/>
                  <a:pt x="10263341" y="1215815"/>
                  <a:pt x="10239975" y="1215815"/>
                </a:cubicBezTo>
                <a:close/>
                <a:moveTo>
                  <a:pt x="8325003" y="1215815"/>
                </a:moveTo>
                <a:cubicBezTo>
                  <a:pt x="8311609" y="1215815"/>
                  <a:pt x="8299182" y="1218568"/>
                  <a:pt x="8287722" y="1224075"/>
                </a:cubicBezTo>
                <a:cubicBezTo>
                  <a:pt x="8279983" y="1227945"/>
                  <a:pt x="8269416" y="1235088"/>
                  <a:pt x="8256022" y="1245506"/>
                </a:cubicBezTo>
                <a:cubicBezTo>
                  <a:pt x="8254087" y="1246995"/>
                  <a:pt x="8252375" y="1248036"/>
                  <a:pt x="8250887" y="1248632"/>
                </a:cubicBezTo>
                <a:cubicBezTo>
                  <a:pt x="8249845" y="1248632"/>
                  <a:pt x="8249250" y="1243460"/>
                  <a:pt x="8249101" y="1233116"/>
                </a:cubicBezTo>
                <a:cubicBezTo>
                  <a:pt x="8248952" y="1222773"/>
                  <a:pt x="8247464" y="1217601"/>
                  <a:pt x="8244636" y="1217601"/>
                </a:cubicBezTo>
                <a:cubicBezTo>
                  <a:pt x="8240171" y="1217601"/>
                  <a:pt x="8234293" y="1218643"/>
                  <a:pt x="8227000" y="1220726"/>
                </a:cubicBezTo>
                <a:cubicBezTo>
                  <a:pt x="8216731" y="1223554"/>
                  <a:pt x="8210852" y="1225117"/>
                  <a:pt x="8209364" y="1225414"/>
                </a:cubicBezTo>
                <a:cubicBezTo>
                  <a:pt x="8207280" y="1225712"/>
                  <a:pt x="8200658" y="1226382"/>
                  <a:pt x="8189495" y="1227424"/>
                </a:cubicBezTo>
                <a:cubicBezTo>
                  <a:pt x="8180417" y="1228317"/>
                  <a:pt x="8174241" y="1229433"/>
                  <a:pt x="8170966" y="1230772"/>
                </a:cubicBezTo>
                <a:cubicBezTo>
                  <a:pt x="8168883" y="1231665"/>
                  <a:pt x="8167841" y="1233377"/>
                  <a:pt x="8167841" y="1235907"/>
                </a:cubicBezTo>
                <a:cubicBezTo>
                  <a:pt x="8167841" y="1236800"/>
                  <a:pt x="8167990" y="1238139"/>
                  <a:pt x="8168287" y="1239925"/>
                </a:cubicBezTo>
                <a:cubicBezTo>
                  <a:pt x="8171859" y="1270435"/>
                  <a:pt x="8173645" y="1297894"/>
                  <a:pt x="8173645" y="1322302"/>
                </a:cubicBezTo>
                <a:cubicBezTo>
                  <a:pt x="8173645" y="1334208"/>
                  <a:pt x="8173571" y="1352030"/>
                  <a:pt x="8173422" y="1375768"/>
                </a:cubicBezTo>
                <a:cubicBezTo>
                  <a:pt x="8173273" y="1399506"/>
                  <a:pt x="8173199" y="1417328"/>
                  <a:pt x="8173199" y="1429235"/>
                </a:cubicBezTo>
                <a:cubicBezTo>
                  <a:pt x="8173199" y="1432955"/>
                  <a:pt x="8173534" y="1435188"/>
                  <a:pt x="8174203" y="1435932"/>
                </a:cubicBezTo>
                <a:cubicBezTo>
                  <a:pt x="8174873" y="1436676"/>
                  <a:pt x="8176994" y="1437197"/>
                  <a:pt x="8180566" y="1437495"/>
                </a:cubicBezTo>
                <a:cubicBezTo>
                  <a:pt x="8192472" y="1438388"/>
                  <a:pt x="8203113" y="1438834"/>
                  <a:pt x="8212489" y="1438834"/>
                </a:cubicBezTo>
                <a:cubicBezTo>
                  <a:pt x="8226926" y="1438834"/>
                  <a:pt x="8237493" y="1438536"/>
                  <a:pt x="8244190" y="1437941"/>
                </a:cubicBezTo>
                <a:cubicBezTo>
                  <a:pt x="8247910" y="1437643"/>
                  <a:pt x="8250217" y="1437048"/>
                  <a:pt x="8251110" y="1436155"/>
                </a:cubicBezTo>
                <a:cubicBezTo>
                  <a:pt x="8252003" y="1435262"/>
                  <a:pt x="8252450" y="1432955"/>
                  <a:pt x="8252450" y="1429235"/>
                </a:cubicBezTo>
                <a:cubicBezTo>
                  <a:pt x="8252450" y="1415840"/>
                  <a:pt x="8252375" y="1395674"/>
                  <a:pt x="8252226" y="1368736"/>
                </a:cubicBezTo>
                <a:cubicBezTo>
                  <a:pt x="8252078" y="1341798"/>
                  <a:pt x="8252003" y="1321557"/>
                  <a:pt x="8252003" y="1308014"/>
                </a:cubicBezTo>
                <a:cubicBezTo>
                  <a:pt x="8252003" y="1301912"/>
                  <a:pt x="8256170" y="1296108"/>
                  <a:pt x="8264505" y="1290601"/>
                </a:cubicBezTo>
                <a:cubicBezTo>
                  <a:pt x="8272095" y="1285541"/>
                  <a:pt x="8279164" y="1283011"/>
                  <a:pt x="8285713" y="1283011"/>
                </a:cubicBezTo>
                <a:cubicBezTo>
                  <a:pt x="8301935" y="1283011"/>
                  <a:pt x="8310046" y="1293652"/>
                  <a:pt x="8310046" y="1314935"/>
                </a:cubicBezTo>
                <a:cubicBezTo>
                  <a:pt x="8310046" y="1320590"/>
                  <a:pt x="8310195" y="1328999"/>
                  <a:pt x="8310493" y="1340161"/>
                </a:cubicBezTo>
                <a:cubicBezTo>
                  <a:pt x="8310790" y="1351323"/>
                  <a:pt x="8310939" y="1359657"/>
                  <a:pt x="8310939" y="1365164"/>
                </a:cubicBezTo>
                <a:cubicBezTo>
                  <a:pt x="8310939" y="1372308"/>
                  <a:pt x="8310716" y="1382874"/>
                  <a:pt x="8310269" y="1396864"/>
                </a:cubicBezTo>
                <a:cubicBezTo>
                  <a:pt x="8309823" y="1410854"/>
                  <a:pt x="8309600" y="1421347"/>
                  <a:pt x="8309600" y="1428342"/>
                </a:cubicBezTo>
                <a:cubicBezTo>
                  <a:pt x="8309600" y="1434444"/>
                  <a:pt x="8311683" y="1437495"/>
                  <a:pt x="8315851" y="1437495"/>
                </a:cubicBezTo>
                <a:lnTo>
                  <a:pt x="8383493" y="1437495"/>
                </a:lnTo>
                <a:cubicBezTo>
                  <a:pt x="8387809" y="1437495"/>
                  <a:pt x="8389967" y="1435039"/>
                  <a:pt x="8389967" y="1430128"/>
                </a:cubicBezTo>
                <a:cubicBezTo>
                  <a:pt x="8389967" y="1422984"/>
                  <a:pt x="8389743" y="1412305"/>
                  <a:pt x="8389297" y="1398092"/>
                </a:cubicBezTo>
                <a:cubicBezTo>
                  <a:pt x="8388851" y="1383879"/>
                  <a:pt x="8388627" y="1373275"/>
                  <a:pt x="8388627" y="1366280"/>
                </a:cubicBezTo>
                <a:cubicBezTo>
                  <a:pt x="8388627" y="1335919"/>
                  <a:pt x="8388925" y="1317614"/>
                  <a:pt x="8389520" y="1311363"/>
                </a:cubicBezTo>
                <a:cubicBezTo>
                  <a:pt x="8390265" y="1304219"/>
                  <a:pt x="8394097" y="1297708"/>
                  <a:pt x="8401017" y="1291829"/>
                </a:cubicBezTo>
                <a:cubicBezTo>
                  <a:pt x="8407937" y="1285950"/>
                  <a:pt x="8414895" y="1283011"/>
                  <a:pt x="8421891" y="1283011"/>
                </a:cubicBezTo>
                <a:cubicBezTo>
                  <a:pt x="8437815" y="1283011"/>
                  <a:pt x="8446223" y="1291866"/>
                  <a:pt x="8447117" y="1309577"/>
                </a:cubicBezTo>
                <a:cubicBezTo>
                  <a:pt x="8447712" y="1320590"/>
                  <a:pt x="8448009" y="1339119"/>
                  <a:pt x="8448009" y="1365164"/>
                </a:cubicBezTo>
                <a:cubicBezTo>
                  <a:pt x="8448009" y="1372010"/>
                  <a:pt x="8447787" y="1382242"/>
                  <a:pt x="8447340" y="1395860"/>
                </a:cubicBezTo>
                <a:cubicBezTo>
                  <a:pt x="8446893" y="1409478"/>
                  <a:pt x="8446670" y="1419710"/>
                  <a:pt x="8446670" y="1426556"/>
                </a:cubicBezTo>
                <a:cubicBezTo>
                  <a:pt x="8446670" y="1432955"/>
                  <a:pt x="8448903" y="1436602"/>
                  <a:pt x="8453367" y="1437495"/>
                </a:cubicBezTo>
                <a:cubicBezTo>
                  <a:pt x="8457833" y="1438388"/>
                  <a:pt x="8469143" y="1438834"/>
                  <a:pt x="8487301" y="1438834"/>
                </a:cubicBezTo>
                <a:cubicBezTo>
                  <a:pt x="8504862" y="1438834"/>
                  <a:pt x="8515875" y="1438536"/>
                  <a:pt x="8520340" y="1437941"/>
                </a:cubicBezTo>
                <a:cubicBezTo>
                  <a:pt x="8524805" y="1437346"/>
                  <a:pt x="8527037" y="1434444"/>
                  <a:pt x="8527037" y="1429235"/>
                </a:cubicBezTo>
                <a:cubicBezTo>
                  <a:pt x="8527037" y="1419858"/>
                  <a:pt x="8526814" y="1405757"/>
                  <a:pt x="8526367" y="1386930"/>
                </a:cubicBezTo>
                <a:cubicBezTo>
                  <a:pt x="8525921" y="1368103"/>
                  <a:pt x="8525698" y="1354002"/>
                  <a:pt x="8525698" y="1344626"/>
                </a:cubicBezTo>
                <a:cubicBezTo>
                  <a:pt x="8525698" y="1336738"/>
                  <a:pt x="8525921" y="1324869"/>
                  <a:pt x="8526367" y="1309019"/>
                </a:cubicBezTo>
                <a:cubicBezTo>
                  <a:pt x="8526814" y="1293168"/>
                  <a:pt x="8527037" y="1281299"/>
                  <a:pt x="8527037" y="1273412"/>
                </a:cubicBezTo>
                <a:cubicBezTo>
                  <a:pt x="8527037" y="1254362"/>
                  <a:pt x="8520043" y="1239702"/>
                  <a:pt x="8506053" y="1229433"/>
                </a:cubicBezTo>
                <a:cubicBezTo>
                  <a:pt x="8493700" y="1220354"/>
                  <a:pt x="8477701" y="1215815"/>
                  <a:pt x="8458055" y="1215815"/>
                </a:cubicBezTo>
                <a:cubicBezTo>
                  <a:pt x="8444959" y="1215815"/>
                  <a:pt x="8431489" y="1219461"/>
                  <a:pt x="8417649" y="1226754"/>
                </a:cubicBezTo>
                <a:cubicBezTo>
                  <a:pt x="8403807" y="1234047"/>
                  <a:pt x="8392943" y="1243051"/>
                  <a:pt x="8385056" y="1253766"/>
                </a:cubicBezTo>
                <a:cubicBezTo>
                  <a:pt x="8381484" y="1241414"/>
                  <a:pt x="8373670" y="1231814"/>
                  <a:pt x="8361615" y="1224968"/>
                </a:cubicBezTo>
                <a:cubicBezTo>
                  <a:pt x="8350900" y="1218866"/>
                  <a:pt x="8338696" y="1215815"/>
                  <a:pt x="8325003" y="1215815"/>
                </a:cubicBezTo>
                <a:close/>
                <a:moveTo>
                  <a:pt x="6163276" y="1215815"/>
                </a:moveTo>
                <a:cubicBezTo>
                  <a:pt x="6129641" y="1215815"/>
                  <a:pt x="6103149" y="1226680"/>
                  <a:pt x="6083802" y="1248408"/>
                </a:cubicBezTo>
                <a:cubicBezTo>
                  <a:pt x="6065198" y="1269393"/>
                  <a:pt x="6055897" y="1297075"/>
                  <a:pt x="6055897" y="1331455"/>
                </a:cubicBezTo>
                <a:cubicBezTo>
                  <a:pt x="6055897" y="1361220"/>
                  <a:pt x="6064900" y="1386819"/>
                  <a:pt x="6082909" y="1408250"/>
                </a:cubicBezTo>
                <a:cubicBezTo>
                  <a:pt x="6101959" y="1431169"/>
                  <a:pt x="6125995" y="1442629"/>
                  <a:pt x="6155016" y="1442629"/>
                </a:cubicBezTo>
                <a:cubicBezTo>
                  <a:pt x="6174066" y="1442629"/>
                  <a:pt x="6191926" y="1434220"/>
                  <a:pt x="6208595" y="1417403"/>
                </a:cubicBezTo>
                <a:cubicBezTo>
                  <a:pt x="6210529" y="1415468"/>
                  <a:pt x="6212092" y="1414203"/>
                  <a:pt x="6213282" y="1413608"/>
                </a:cubicBezTo>
                <a:cubicBezTo>
                  <a:pt x="6214622" y="1413756"/>
                  <a:pt x="6215775" y="1418110"/>
                  <a:pt x="6216742" y="1426667"/>
                </a:cubicBezTo>
                <a:cubicBezTo>
                  <a:pt x="6217710" y="1435225"/>
                  <a:pt x="6219608" y="1439504"/>
                  <a:pt x="6222435" y="1439504"/>
                </a:cubicBezTo>
                <a:cubicBezTo>
                  <a:pt x="6246248" y="1439504"/>
                  <a:pt x="6267381" y="1438834"/>
                  <a:pt x="6285836" y="1437495"/>
                </a:cubicBezTo>
                <a:cubicBezTo>
                  <a:pt x="6291046" y="1437048"/>
                  <a:pt x="6293650" y="1433848"/>
                  <a:pt x="6293650" y="1427895"/>
                </a:cubicBezTo>
                <a:cubicBezTo>
                  <a:pt x="6293650" y="1416584"/>
                  <a:pt x="6292980" y="1399618"/>
                  <a:pt x="6291640" y="1376996"/>
                </a:cubicBezTo>
                <a:cubicBezTo>
                  <a:pt x="6290301" y="1354374"/>
                  <a:pt x="6289631" y="1337333"/>
                  <a:pt x="6289631" y="1325873"/>
                </a:cubicBezTo>
                <a:cubicBezTo>
                  <a:pt x="6289631" y="1295810"/>
                  <a:pt x="6292012" y="1267310"/>
                  <a:pt x="6296775" y="1240372"/>
                </a:cubicBezTo>
                <a:cubicBezTo>
                  <a:pt x="6297222" y="1237842"/>
                  <a:pt x="6297445" y="1236279"/>
                  <a:pt x="6297445" y="1235684"/>
                </a:cubicBezTo>
                <a:cubicBezTo>
                  <a:pt x="6297445" y="1234195"/>
                  <a:pt x="6296328" y="1233005"/>
                  <a:pt x="6294096" y="1232112"/>
                </a:cubicBezTo>
                <a:cubicBezTo>
                  <a:pt x="6287696" y="1230028"/>
                  <a:pt x="6277129" y="1227498"/>
                  <a:pt x="6262396" y="1224522"/>
                </a:cubicBezTo>
                <a:cubicBezTo>
                  <a:pt x="6246917" y="1221396"/>
                  <a:pt x="6236426" y="1219833"/>
                  <a:pt x="6230918" y="1219833"/>
                </a:cubicBezTo>
                <a:cubicBezTo>
                  <a:pt x="6228538" y="1219833"/>
                  <a:pt x="6226491" y="1223443"/>
                  <a:pt x="6224778" y="1230661"/>
                </a:cubicBezTo>
                <a:cubicBezTo>
                  <a:pt x="6223069" y="1237879"/>
                  <a:pt x="6221542" y="1241488"/>
                  <a:pt x="6220203" y="1241488"/>
                </a:cubicBezTo>
                <a:cubicBezTo>
                  <a:pt x="6219757" y="1241488"/>
                  <a:pt x="6219236" y="1241116"/>
                  <a:pt x="6218641" y="1240372"/>
                </a:cubicBezTo>
                <a:cubicBezTo>
                  <a:pt x="6205098" y="1224001"/>
                  <a:pt x="6186643" y="1215815"/>
                  <a:pt x="6163276" y="1215815"/>
                </a:cubicBezTo>
                <a:close/>
                <a:moveTo>
                  <a:pt x="4105876" y="1215815"/>
                </a:moveTo>
                <a:cubicBezTo>
                  <a:pt x="4072241" y="1215815"/>
                  <a:pt x="4045749" y="1226680"/>
                  <a:pt x="4026402" y="1248408"/>
                </a:cubicBezTo>
                <a:cubicBezTo>
                  <a:pt x="4007798" y="1269393"/>
                  <a:pt x="3998496" y="1297075"/>
                  <a:pt x="3998496" y="1331455"/>
                </a:cubicBezTo>
                <a:cubicBezTo>
                  <a:pt x="3998496" y="1361220"/>
                  <a:pt x="4007501" y="1386819"/>
                  <a:pt x="4025509" y="1408250"/>
                </a:cubicBezTo>
                <a:cubicBezTo>
                  <a:pt x="4044559" y="1431169"/>
                  <a:pt x="4068595" y="1442629"/>
                  <a:pt x="4097616" y="1442629"/>
                </a:cubicBezTo>
                <a:cubicBezTo>
                  <a:pt x="4116666" y="1442629"/>
                  <a:pt x="4134526" y="1434220"/>
                  <a:pt x="4151194" y="1417403"/>
                </a:cubicBezTo>
                <a:cubicBezTo>
                  <a:pt x="4153129" y="1415468"/>
                  <a:pt x="4154692" y="1414203"/>
                  <a:pt x="4155882" y="1413608"/>
                </a:cubicBezTo>
                <a:cubicBezTo>
                  <a:pt x="4157222" y="1413756"/>
                  <a:pt x="4158375" y="1418110"/>
                  <a:pt x="4159343" y="1426667"/>
                </a:cubicBezTo>
                <a:cubicBezTo>
                  <a:pt x="4160310" y="1435225"/>
                  <a:pt x="4162208" y="1439504"/>
                  <a:pt x="4165035" y="1439504"/>
                </a:cubicBezTo>
                <a:cubicBezTo>
                  <a:pt x="4188848" y="1439504"/>
                  <a:pt x="4209982" y="1438834"/>
                  <a:pt x="4228436" y="1437495"/>
                </a:cubicBezTo>
                <a:cubicBezTo>
                  <a:pt x="4233645" y="1437048"/>
                  <a:pt x="4236250" y="1433848"/>
                  <a:pt x="4236250" y="1427895"/>
                </a:cubicBezTo>
                <a:cubicBezTo>
                  <a:pt x="4236250" y="1416584"/>
                  <a:pt x="4235580" y="1399618"/>
                  <a:pt x="4234240" y="1376996"/>
                </a:cubicBezTo>
                <a:cubicBezTo>
                  <a:pt x="4232901" y="1354374"/>
                  <a:pt x="4232231" y="1337333"/>
                  <a:pt x="4232231" y="1325873"/>
                </a:cubicBezTo>
                <a:cubicBezTo>
                  <a:pt x="4232231" y="1295810"/>
                  <a:pt x="4234613" y="1267310"/>
                  <a:pt x="4239375" y="1240372"/>
                </a:cubicBezTo>
                <a:cubicBezTo>
                  <a:pt x="4239821" y="1237842"/>
                  <a:pt x="4240045" y="1236279"/>
                  <a:pt x="4240045" y="1235684"/>
                </a:cubicBezTo>
                <a:cubicBezTo>
                  <a:pt x="4240045" y="1234195"/>
                  <a:pt x="4238929" y="1233005"/>
                  <a:pt x="4236696" y="1232112"/>
                </a:cubicBezTo>
                <a:cubicBezTo>
                  <a:pt x="4230296" y="1230028"/>
                  <a:pt x="4219729" y="1227498"/>
                  <a:pt x="4204995" y="1224522"/>
                </a:cubicBezTo>
                <a:cubicBezTo>
                  <a:pt x="4189517" y="1221396"/>
                  <a:pt x="4179025" y="1219833"/>
                  <a:pt x="4173518" y="1219833"/>
                </a:cubicBezTo>
                <a:cubicBezTo>
                  <a:pt x="4171137" y="1219833"/>
                  <a:pt x="4169091" y="1223443"/>
                  <a:pt x="4167379" y="1230661"/>
                </a:cubicBezTo>
                <a:cubicBezTo>
                  <a:pt x="4165668" y="1237879"/>
                  <a:pt x="4164142" y="1241488"/>
                  <a:pt x="4162803" y="1241488"/>
                </a:cubicBezTo>
                <a:cubicBezTo>
                  <a:pt x="4162356" y="1241488"/>
                  <a:pt x="4161835" y="1241116"/>
                  <a:pt x="4161240" y="1240372"/>
                </a:cubicBezTo>
                <a:cubicBezTo>
                  <a:pt x="4147697" y="1224001"/>
                  <a:pt x="4129242" y="1215815"/>
                  <a:pt x="4105876" y="1215815"/>
                </a:cubicBezTo>
                <a:close/>
                <a:moveTo>
                  <a:pt x="8024445" y="1214029"/>
                </a:moveTo>
                <a:cubicBezTo>
                  <a:pt x="7989917" y="1214029"/>
                  <a:pt x="7962533" y="1224782"/>
                  <a:pt x="7942292" y="1246288"/>
                </a:cubicBezTo>
                <a:cubicBezTo>
                  <a:pt x="7922052" y="1267793"/>
                  <a:pt x="7911931" y="1295810"/>
                  <a:pt x="7911931" y="1330338"/>
                </a:cubicBezTo>
                <a:cubicBezTo>
                  <a:pt x="7911931" y="1363081"/>
                  <a:pt x="7922498" y="1389870"/>
                  <a:pt x="7943632" y="1410706"/>
                </a:cubicBezTo>
                <a:cubicBezTo>
                  <a:pt x="7964765" y="1431541"/>
                  <a:pt x="7991703" y="1441959"/>
                  <a:pt x="8024445" y="1441959"/>
                </a:cubicBezTo>
                <a:cubicBezTo>
                  <a:pt x="8058229" y="1441959"/>
                  <a:pt x="8085502" y="1431393"/>
                  <a:pt x="8106264" y="1410259"/>
                </a:cubicBezTo>
                <a:cubicBezTo>
                  <a:pt x="8127025" y="1389125"/>
                  <a:pt x="8137406" y="1361592"/>
                  <a:pt x="8137406" y="1327659"/>
                </a:cubicBezTo>
                <a:cubicBezTo>
                  <a:pt x="8137406" y="1294024"/>
                  <a:pt x="8126988" y="1266677"/>
                  <a:pt x="8106152" y="1245618"/>
                </a:cubicBezTo>
                <a:cubicBezTo>
                  <a:pt x="8085316" y="1224559"/>
                  <a:pt x="8058080" y="1214029"/>
                  <a:pt x="8024445" y="1214029"/>
                </a:cubicBezTo>
                <a:close/>
                <a:moveTo>
                  <a:pt x="7519620" y="1214029"/>
                </a:moveTo>
                <a:cubicBezTo>
                  <a:pt x="7485092" y="1214029"/>
                  <a:pt x="7457708" y="1224782"/>
                  <a:pt x="7437467" y="1246288"/>
                </a:cubicBezTo>
                <a:cubicBezTo>
                  <a:pt x="7417226" y="1267793"/>
                  <a:pt x="7407106" y="1295810"/>
                  <a:pt x="7407106" y="1330338"/>
                </a:cubicBezTo>
                <a:cubicBezTo>
                  <a:pt x="7407106" y="1363081"/>
                  <a:pt x="7417673" y="1389870"/>
                  <a:pt x="7438807" y="1410706"/>
                </a:cubicBezTo>
                <a:cubicBezTo>
                  <a:pt x="7459940" y="1431541"/>
                  <a:pt x="7486878" y="1441959"/>
                  <a:pt x="7519620" y="1441959"/>
                </a:cubicBezTo>
                <a:cubicBezTo>
                  <a:pt x="7553404" y="1441959"/>
                  <a:pt x="7580677" y="1431393"/>
                  <a:pt x="7601439" y="1410259"/>
                </a:cubicBezTo>
                <a:cubicBezTo>
                  <a:pt x="7622200" y="1389125"/>
                  <a:pt x="7632581" y="1361592"/>
                  <a:pt x="7632581" y="1327659"/>
                </a:cubicBezTo>
                <a:cubicBezTo>
                  <a:pt x="7632581" y="1294024"/>
                  <a:pt x="7622163" y="1266677"/>
                  <a:pt x="7601327" y="1245618"/>
                </a:cubicBezTo>
                <a:cubicBezTo>
                  <a:pt x="7580491" y="1224559"/>
                  <a:pt x="7553255" y="1214029"/>
                  <a:pt x="7519620" y="1214029"/>
                </a:cubicBezTo>
                <a:close/>
                <a:moveTo>
                  <a:pt x="5081221" y="1214029"/>
                </a:moveTo>
                <a:cubicBezTo>
                  <a:pt x="5046693" y="1214029"/>
                  <a:pt x="5019309" y="1224782"/>
                  <a:pt x="4999068" y="1246288"/>
                </a:cubicBezTo>
                <a:cubicBezTo>
                  <a:pt x="4978827" y="1267793"/>
                  <a:pt x="4968707" y="1295810"/>
                  <a:pt x="4968707" y="1330338"/>
                </a:cubicBezTo>
                <a:cubicBezTo>
                  <a:pt x="4968707" y="1363081"/>
                  <a:pt x="4979274" y="1389870"/>
                  <a:pt x="5000408" y="1410706"/>
                </a:cubicBezTo>
                <a:cubicBezTo>
                  <a:pt x="5021541" y="1431541"/>
                  <a:pt x="5048479" y="1441959"/>
                  <a:pt x="5081221" y="1441959"/>
                </a:cubicBezTo>
                <a:cubicBezTo>
                  <a:pt x="5115005" y="1441959"/>
                  <a:pt x="5142278" y="1431393"/>
                  <a:pt x="5163040" y="1410259"/>
                </a:cubicBezTo>
                <a:cubicBezTo>
                  <a:pt x="5183801" y="1389125"/>
                  <a:pt x="5194182" y="1361592"/>
                  <a:pt x="5194182" y="1327659"/>
                </a:cubicBezTo>
                <a:cubicBezTo>
                  <a:pt x="5194182" y="1294024"/>
                  <a:pt x="5183764" y="1266677"/>
                  <a:pt x="5162928" y="1245618"/>
                </a:cubicBezTo>
                <a:cubicBezTo>
                  <a:pt x="5142092" y="1224559"/>
                  <a:pt x="5114856" y="1214029"/>
                  <a:pt x="5081221" y="1214029"/>
                </a:cubicBezTo>
                <a:close/>
                <a:moveTo>
                  <a:pt x="9358391" y="1212020"/>
                </a:moveTo>
                <a:cubicBezTo>
                  <a:pt x="9325798" y="1212020"/>
                  <a:pt x="9298823" y="1223145"/>
                  <a:pt x="9277466" y="1245395"/>
                </a:cubicBezTo>
                <a:cubicBezTo>
                  <a:pt x="9256109" y="1267644"/>
                  <a:pt x="9245431" y="1295066"/>
                  <a:pt x="9245431" y="1327659"/>
                </a:cubicBezTo>
                <a:cubicBezTo>
                  <a:pt x="9245431" y="1360550"/>
                  <a:pt x="9256072" y="1388009"/>
                  <a:pt x="9277355" y="1410036"/>
                </a:cubicBezTo>
                <a:cubicBezTo>
                  <a:pt x="9298637" y="1432062"/>
                  <a:pt x="9325649" y="1443076"/>
                  <a:pt x="9358391" y="1443076"/>
                </a:cubicBezTo>
                <a:cubicBezTo>
                  <a:pt x="9367172" y="1443076"/>
                  <a:pt x="9378707" y="1441513"/>
                  <a:pt x="9392994" y="1438388"/>
                </a:cubicBezTo>
                <a:cubicBezTo>
                  <a:pt x="9411449" y="1434369"/>
                  <a:pt x="9420676" y="1429532"/>
                  <a:pt x="9420676" y="1423877"/>
                </a:cubicBezTo>
                <a:cubicBezTo>
                  <a:pt x="9420676" y="1418221"/>
                  <a:pt x="9418965" y="1406762"/>
                  <a:pt x="9415541" y="1389498"/>
                </a:cubicBezTo>
                <a:cubicBezTo>
                  <a:pt x="9411523" y="1370596"/>
                  <a:pt x="9408249" y="1361146"/>
                  <a:pt x="9405719" y="1361146"/>
                </a:cubicBezTo>
                <a:cubicBezTo>
                  <a:pt x="9406165" y="1361146"/>
                  <a:pt x="9402295" y="1362820"/>
                  <a:pt x="9394110" y="1366169"/>
                </a:cubicBezTo>
                <a:cubicBezTo>
                  <a:pt x="9385925" y="1369517"/>
                  <a:pt x="9378557" y="1371192"/>
                  <a:pt x="9372009" y="1371192"/>
                </a:cubicBezTo>
                <a:cubicBezTo>
                  <a:pt x="9358168" y="1371192"/>
                  <a:pt x="9346931" y="1367285"/>
                  <a:pt x="9338299" y="1359471"/>
                </a:cubicBezTo>
                <a:cubicBezTo>
                  <a:pt x="9329667" y="1351658"/>
                  <a:pt x="9325351" y="1340905"/>
                  <a:pt x="9325351" y="1327213"/>
                </a:cubicBezTo>
                <a:cubicBezTo>
                  <a:pt x="9325351" y="1313967"/>
                  <a:pt x="9329295" y="1303363"/>
                  <a:pt x="9337183" y="1295401"/>
                </a:cubicBezTo>
                <a:cubicBezTo>
                  <a:pt x="9345071" y="1287439"/>
                  <a:pt x="9355638" y="1283457"/>
                  <a:pt x="9368883" y="1283457"/>
                </a:cubicBezTo>
                <a:cubicBezTo>
                  <a:pt x="9374391" y="1283457"/>
                  <a:pt x="9381571" y="1284648"/>
                  <a:pt x="9390427" y="1287029"/>
                </a:cubicBezTo>
                <a:cubicBezTo>
                  <a:pt x="9399282" y="1289411"/>
                  <a:pt x="9403784" y="1290601"/>
                  <a:pt x="9403933" y="1290601"/>
                </a:cubicBezTo>
                <a:cubicBezTo>
                  <a:pt x="9405272" y="1290601"/>
                  <a:pt x="9406575" y="1289039"/>
                  <a:pt x="9407839" y="1285913"/>
                </a:cubicBezTo>
                <a:cubicBezTo>
                  <a:pt x="9409105" y="1282788"/>
                  <a:pt x="9411821" y="1273709"/>
                  <a:pt x="9415988" y="1258678"/>
                </a:cubicBezTo>
                <a:cubicBezTo>
                  <a:pt x="9420453" y="1243051"/>
                  <a:pt x="9422685" y="1234270"/>
                  <a:pt x="9422685" y="1232335"/>
                </a:cubicBezTo>
                <a:cubicBezTo>
                  <a:pt x="9422685" y="1230400"/>
                  <a:pt x="9420751" y="1228391"/>
                  <a:pt x="9416881" y="1226307"/>
                </a:cubicBezTo>
                <a:cubicBezTo>
                  <a:pt x="9400063" y="1216782"/>
                  <a:pt x="9380567" y="1212020"/>
                  <a:pt x="9358391" y="1212020"/>
                </a:cubicBezTo>
                <a:close/>
                <a:moveTo>
                  <a:pt x="7329567" y="1212020"/>
                </a:moveTo>
                <a:cubicBezTo>
                  <a:pt x="7296974" y="1212020"/>
                  <a:pt x="7270000" y="1223145"/>
                  <a:pt x="7248643" y="1245395"/>
                </a:cubicBezTo>
                <a:cubicBezTo>
                  <a:pt x="7227285" y="1267644"/>
                  <a:pt x="7216607" y="1295066"/>
                  <a:pt x="7216607" y="1327659"/>
                </a:cubicBezTo>
                <a:cubicBezTo>
                  <a:pt x="7216607" y="1360550"/>
                  <a:pt x="7227247" y="1388009"/>
                  <a:pt x="7248531" y="1410036"/>
                </a:cubicBezTo>
                <a:cubicBezTo>
                  <a:pt x="7269813" y="1432062"/>
                  <a:pt x="7296825" y="1443076"/>
                  <a:pt x="7329567" y="1443076"/>
                </a:cubicBezTo>
                <a:cubicBezTo>
                  <a:pt x="7338348" y="1443076"/>
                  <a:pt x="7349882" y="1441513"/>
                  <a:pt x="7364169" y="1438388"/>
                </a:cubicBezTo>
                <a:cubicBezTo>
                  <a:pt x="7382624" y="1434369"/>
                  <a:pt x="7391851" y="1429532"/>
                  <a:pt x="7391851" y="1423877"/>
                </a:cubicBezTo>
                <a:cubicBezTo>
                  <a:pt x="7391851" y="1418221"/>
                  <a:pt x="7390140" y="1406762"/>
                  <a:pt x="7386717" y="1389498"/>
                </a:cubicBezTo>
                <a:cubicBezTo>
                  <a:pt x="7382698" y="1370596"/>
                  <a:pt x="7379424" y="1361146"/>
                  <a:pt x="7376894" y="1361146"/>
                </a:cubicBezTo>
                <a:cubicBezTo>
                  <a:pt x="7377341" y="1361146"/>
                  <a:pt x="7373471" y="1362820"/>
                  <a:pt x="7365285" y="1366169"/>
                </a:cubicBezTo>
                <a:cubicBezTo>
                  <a:pt x="7357100" y="1369517"/>
                  <a:pt x="7349733" y="1371192"/>
                  <a:pt x="7343184" y="1371192"/>
                </a:cubicBezTo>
                <a:cubicBezTo>
                  <a:pt x="7329343" y="1371192"/>
                  <a:pt x="7318107" y="1367285"/>
                  <a:pt x="7309476" y="1359471"/>
                </a:cubicBezTo>
                <a:cubicBezTo>
                  <a:pt x="7300844" y="1351658"/>
                  <a:pt x="7296529" y="1340905"/>
                  <a:pt x="7296529" y="1327213"/>
                </a:cubicBezTo>
                <a:cubicBezTo>
                  <a:pt x="7296529" y="1313967"/>
                  <a:pt x="7300471" y="1303363"/>
                  <a:pt x="7308359" y="1295401"/>
                </a:cubicBezTo>
                <a:cubicBezTo>
                  <a:pt x="7316247" y="1287439"/>
                  <a:pt x="7326813" y="1283457"/>
                  <a:pt x="7340059" y="1283457"/>
                </a:cubicBezTo>
                <a:cubicBezTo>
                  <a:pt x="7345566" y="1283457"/>
                  <a:pt x="7352747" y="1284648"/>
                  <a:pt x="7361602" y="1287029"/>
                </a:cubicBezTo>
                <a:cubicBezTo>
                  <a:pt x="7370457" y="1289411"/>
                  <a:pt x="7374959" y="1290601"/>
                  <a:pt x="7375108" y="1290601"/>
                </a:cubicBezTo>
                <a:cubicBezTo>
                  <a:pt x="7376448" y="1290601"/>
                  <a:pt x="7377750" y="1289039"/>
                  <a:pt x="7379015" y="1285913"/>
                </a:cubicBezTo>
                <a:cubicBezTo>
                  <a:pt x="7380280" y="1282788"/>
                  <a:pt x="7382996" y="1273709"/>
                  <a:pt x="7387163" y="1258678"/>
                </a:cubicBezTo>
                <a:cubicBezTo>
                  <a:pt x="7391628" y="1243051"/>
                  <a:pt x="7393860" y="1234270"/>
                  <a:pt x="7393860" y="1232335"/>
                </a:cubicBezTo>
                <a:cubicBezTo>
                  <a:pt x="7393860" y="1230400"/>
                  <a:pt x="7391926" y="1228391"/>
                  <a:pt x="7388056" y="1226307"/>
                </a:cubicBezTo>
                <a:cubicBezTo>
                  <a:pt x="7371239" y="1216782"/>
                  <a:pt x="7351742" y="1212020"/>
                  <a:pt x="7329567" y="1212020"/>
                </a:cubicBezTo>
                <a:close/>
                <a:moveTo>
                  <a:pt x="5691268" y="1212020"/>
                </a:moveTo>
                <a:cubicBezTo>
                  <a:pt x="5658674" y="1212020"/>
                  <a:pt x="5631700" y="1223145"/>
                  <a:pt x="5610342" y="1245395"/>
                </a:cubicBezTo>
                <a:cubicBezTo>
                  <a:pt x="5588986" y="1267644"/>
                  <a:pt x="5578307" y="1295066"/>
                  <a:pt x="5578307" y="1327659"/>
                </a:cubicBezTo>
                <a:cubicBezTo>
                  <a:pt x="5578307" y="1360550"/>
                  <a:pt x="5588948" y="1388009"/>
                  <a:pt x="5610231" y="1410036"/>
                </a:cubicBezTo>
                <a:cubicBezTo>
                  <a:pt x="5631513" y="1432062"/>
                  <a:pt x="5658525" y="1443076"/>
                  <a:pt x="5691268" y="1443076"/>
                </a:cubicBezTo>
                <a:cubicBezTo>
                  <a:pt x="5700049" y="1443076"/>
                  <a:pt x="5711583" y="1441513"/>
                  <a:pt x="5725870" y="1438388"/>
                </a:cubicBezTo>
                <a:cubicBezTo>
                  <a:pt x="5744325" y="1434369"/>
                  <a:pt x="5753552" y="1429532"/>
                  <a:pt x="5753552" y="1423877"/>
                </a:cubicBezTo>
                <a:cubicBezTo>
                  <a:pt x="5753552" y="1418221"/>
                  <a:pt x="5751840" y="1406762"/>
                  <a:pt x="5748418" y="1389498"/>
                </a:cubicBezTo>
                <a:cubicBezTo>
                  <a:pt x="5744399" y="1370596"/>
                  <a:pt x="5741125" y="1361146"/>
                  <a:pt x="5738595" y="1361146"/>
                </a:cubicBezTo>
                <a:cubicBezTo>
                  <a:pt x="5739041" y="1361146"/>
                  <a:pt x="5735172" y="1362820"/>
                  <a:pt x="5726986" y="1366169"/>
                </a:cubicBezTo>
                <a:cubicBezTo>
                  <a:pt x="5718801" y="1369517"/>
                  <a:pt x="5711434" y="1371192"/>
                  <a:pt x="5704885" y="1371192"/>
                </a:cubicBezTo>
                <a:cubicBezTo>
                  <a:pt x="5691043" y="1371192"/>
                  <a:pt x="5679808" y="1367285"/>
                  <a:pt x="5671176" y="1359471"/>
                </a:cubicBezTo>
                <a:cubicBezTo>
                  <a:pt x="5662544" y="1351658"/>
                  <a:pt x="5658228" y="1340905"/>
                  <a:pt x="5658228" y="1327213"/>
                </a:cubicBezTo>
                <a:cubicBezTo>
                  <a:pt x="5658228" y="1313967"/>
                  <a:pt x="5662173" y="1303363"/>
                  <a:pt x="5670060" y="1295401"/>
                </a:cubicBezTo>
                <a:cubicBezTo>
                  <a:pt x="5677948" y="1287439"/>
                  <a:pt x="5688514" y="1283457"/>
                  <a:pt x="5701761" y="1283457"/>
                </a:cubicBezTo>
                <a:cubicBezTo>
                  <a:pt x="5707267" y="1283457"/>
                  <a:pt x="5714448" y="1284648"/>
                  <a:pt x="5723303" y="1287029"/>
                </a:cubicBezTo>
                <a:cubicBezTo>
                  <a:pt x="5732159" y="1289411"/>
                  <a:pt x="5736660" y="1290601"/>
                  <a:pt x="5736809" y="1290601"/>
                </a:cubicBezTo>
                <a:cubicBezTo>
                  <a:pt x="5738148" y="1290601"/>
                  <a:pt x="5739451" y="1289039"/>
                  <a:pt x="5740716" y="1285913"/>
                </a:cubicBezTo>
                <a:cubicBezTo>
                  <a:pt x="5741981" y="1282788"/>
                  <a:pt x="5744697" y="1273709"/>
                  <a:pt x="5748864" y="1258678"/>
                </a:cubicBezTo>
                <a:cubicBezTo>
                  <a:pt x="5753328" y="1243051"/>
                  <a:pt x="5755561" y="1234270"/>
                  <a:pt x="5755561" y="1232335"/>
                </a:cubicBezTo>
                <a:cubicBezTo>
                  <a:pt x="5755561" y="1230400"/>
                  <a:pt x="5753627" y="1228391"/>
                  <a:pt x="5749757" y="1226307"/>
                </a:cubicBezTo>
                <a:cubicBezTo>
                  <a:pt x="5732940" y="1216782"/>
                  <a:pt x="5713443" y="1212020"/>
                  <a:pt x="5691268" y="1212020"/>
                </a:cubicBezTo>
                <a:close/>
                <a:moveTo>
                  <a:pt x="8653095" y="1210681"/>
                </a:moveTo>
                <a:cubicBezTo>
                  <a:pt x="8619162" y="1210681"/>
                  <a:pt x="8591927" y="1221991"/>
                  <a:pt x="8571388" y="1244613"/>
                </a:cubicBezTo>
                <a:cubicBezTo>
                  <a:pt x="8551445" y="1266491"/>
                  <a:pt x="8541473" y="1294545"/>
                  <a:pt x="8541473" y="1328775"/>
                </a:cubicBezTo>
                <a:cubicBezTo>
                  <a:pt x="8541473" y="1363899"/>
                  <a:pt x="8552636" y="1391953"/>
                  <a:pt x="8574960" y="1412938"/>
                </a:cubicBezTo>
                <a:cubicBezTo>
                  <a:pt x="8596689" y="1433625"/>
                  <a:pt x="8625264" y="1443969"/>
                  <a:pt x="8660685" y="1443969"/>
                </a:cubicBezTo>
                <a:cubicBezTo>
                  <a:pt x="8698934" y="1443969"/>
                  <a:pt x="8727137" y="1434220"/>
                  <a:pt x="8745294" y="1414724"/>
                </a:cubicBezTo>
                <a:cubicBezTo>
                  <a:pt x="8747526" y="1412343"/>
                  <a:pt x="8748643" y="1410631"/>
                  <a:pt x="8748643" y="1409589"/>
                </a:cubicBezTo>
                <a:cubicBezTo>
                  <a:pt x="8748643" y="1405869"/>
                  <a:pt x="8744959" y="1397162"/>
                  <a:pt x="8737592" y="1383470"/>
                </a:cubicBezTo>
                <a:cubicBezTo>
                  <a:pt x="8730225" y="1369778"/>
                  <a:pt x="8724979" y="1362188"/>
                  <a:pt x="8721853" y="1360699"/>
                </a:cubicBezTo>
                <a:cubicBezTo>
                  <a:pt x="8716198" y="1364271"/>
                  <a:pt x="8710543" y="1367843"/>
                  <a:pt x="8704887" y="1371415"/>
                </a:cubicBezTo>
                <a:cubicBezTo>
                  <a:pt x="8691493" y="1378559"/>
                  <a:pt x="8678173" y="1382130"/>
                  <a:pt x="8664927" y="1382130"/>
                </a:cubicBezTo>
                <a:cubicBezTo>
                  <a:pt x="8653913" y="1382130"/>
                  <a:pt x="8644091" y="1380047"/>
                  <a:pt x="8635459" y="1375880"/>
                </a:cubicBezTo>
                <a:cubicBezTo>
                  <a:pt x="8624892" y="1370820"/>
                  <a:pt x="8618567" y="1363453"/>
                  <a:pt x="8616483" y="1353779"/>
                </a:cubicBezTo>
                <a:cubicBezTo>
                  <a:pt x="8651309" y="1351100"/>
                  <a:pt x="8677503" y="1348793"/>
                  <a:pt x="8695065" y="1346858"/>
                </a:cubicBezTo>
                <a:cubicBezTo>
                  <a:pt x="8724235" y="1343882"/>
                  <a:pt x="8739639" y="1342245"/>
                  <a:pt x="8741275" y="1341947"/>
                </a:cubicBezTo>
                <a:cubicBezTo>
                  <a:pt x="8750949" y="1339863"/>
                  <a:pt x="8755786" y="1331306"/>
                  <a:pt x="8755786" y="1316274"/>
                </a:cubicBezTo>
                <a:cubicBezTo>
                  <a:pt x="8755786" y="1287550"/>
                  <a:pt x="8745815" y="1262770"/>
                  <a:pt x="8725871" y="1241934"/>
                </a:cubicBezTo>
                <a:cubicBezTo>
                  <a:pt x="8705929" y="1221098"/>
                  <a:pt x="8681670" y="1210681"/>
                  <a:pt x="8653095" y="1210681"/>
                </a:cubicBezTo>
                <a:close/>
                <a:moveTo>
                  <a:pt x="5452696" y="1210681"/>
                </a:moveTo>
                <a:cubicBezTo>
                  <a:pt x="5418763" y="1210681"/>
                  <a:pt x="5391528" y="1221991"/>
                  <a:pt x="5370990" y="1244613"/>
                </a:cubicBezTo>
                <a:cubicBezTo>
                  <a:pt x="5351047" y="1266491"/>
                  <a:pt x="5341075" y="1294545"/>
                  <a:pt x="5341075" y="1328775"/>
                </a:cubicBezTo>
                <a:cubicBezTo>
                  <a:pt x="5341075" y="1363899"/>
                  <a:pt x="5352237" y="1391953"/>
                  <a:pt x="5374562" y="1412938"/>
                </a:cubicBezTo>
                <a:cubicBezTo>
                  <a:pt x="5396290" y="1433625"/>
                  <a:pt x="5424865" y="1443969"/>
                  <a:pt x="5460287" y="1443969"/>
                </a:cubicBezTo>
                <a:cubicBezTo>
                  <a:pt x="5498535" y="1443969"/>
                  <a:pt x="5526738" y="1434220"/>
                  <a:pt x="5544895" y="1414724"/>
                </a:cubicBezTo>
                <a:cubicBezTo>
                  <a:pt x="5547127" y="1412343"/>
                  <a:pt x="5548244" y="1410631"/>
                  <a:pt x="5548244" y="1409589"/>
                </a:cubicBezTo>
                <a:cubicBezTo>
                  <a:pt x="5548244" y="1405869"/>
                  <a:pt x="5544560" y="1397162"/>
                  <a:pt x="5537194" y="1383470"/>
                </a:cubicBezTo>
                <a:cubicBezTo>
                  <a:pt x="5529826" y="1369778"/>
                  <a:pt x="5524580" y="1362188"/>
                  <a:pt x="5521455" y="1360699"/>
                </a:cubicBezTo>
                <a:cubicBezTo>
                  <a:pt x="5515799" y="1364271"/>
                  <a:pt x="5510144" y="1367843"/>
                  <a:pt x="5504488" y="1371415"/>
                </a:cubicBezTo>
                <a:cubicBezTo>
                  <a:pt x="5491094" y="1378559"/>
                  <a:pt x="5477774" y="1382130"/>
                  <a:pt x="5464528" y="1382130"/>
                </a:cubicBezTo>
                <a:cubicBezTo>
                  <a:pt x="5453515" y="1382130"/>
                  <a:pt x="5443692" y="1380047"/>
                  <a:pt x="5435060" y="1375880"/>
                </a:cubicBezTo>
                <a:cubicBezTo>
                  <a:pt x="5424493" y="1370820"/>
                  <a:pt x="5418168" y="1363453"/>
                  <a:pt x="5416085" y="1353779"/>
                </a:cubicBezTo>
                <a:cubicBezTo>
                  <a:pt x="5450910" y="1351100"/>
                  <a:pt x="5477104" y="1348793"/>
                  <a:pt x="5494666" y="1346858"/>
                </a:cubicBezTo>
                <a:cubicBezTo>
                  <a:pt x="5523836" y="1343882"/>
                  <a:pt x="5539240" y="1342245"/>
                  <a:pt x="5540877" y="1341947"/>
                </a:cubicBezTo>
                <a:cubicBezTo>
                  <a:pt x="5550551" y="1339863"/>
                  <a:pt x="5555388" y="1331306"/>
                  <a:pt x="5555388" y="1316274"/>
                </a:cubicBezTo>
                <a:cubicBezTo>
                  <a:pt x="5555388" y="1287550"/>
                  <a:pt x="5545416" y="1262770"/>
                  <a:pt x="5525473" y="1241934"/>
                </a:cubicBezTo>
                <a:cubicBezTo>
                  <a:pt x="5505530" y="1221098"/>
                  <a:pt x="5481271" y="1210681"/>
                  <a:pt x="5452696" y="1210681"/>
                </a:cubicBezTo>
                <a:close/>
                <a:moveTo>
                  <a:pt x="11164793" y="1204876"/>
                </a:moveTo>
                <a:cubicBezTo>
                  <a:pt x="11141725" y="1204876"/>
                  <a:pt x="11120070" y="1211797"/>
                  <a:pt x="11099829" y="1225638"/>
                </a:cubicBezTo>
                <a:cubicBezTo>
                  <a:pt x="11077207" y="1241265"/>
                  <a:pt x="11065897" y="1260240"/>
                  <a:pt x="11065897" y="1282564"/>
                </a:cubicBezTo>
                <a:cubicBezTo>
                  <a:pt x="11065897" y="1294471"/>
                  <a:pt x="11069691" y="1305782"/>
                  <a:pt x="11077281" y="1316497"/>
                </a:cubicBezTo>
                <a:cubicBezTo>
                  <a:pt x="11077877" y="1317390"/>
                  <a:pt x="11084947" y="1325353"/>
                  <a:pt x="11098489" y="1340384"/>
                </a:cubicBezTo>
                <a:cubicBezTo>
                  <a:pt x="11106080" y="1349016"/>
                  <a:pt x="11109875" y="1356606"/>
                  <a:pt x="11109875" y="1363155"/>
                </a:cubicBezTo>
                <a:cubicBezTo>
                  <a:pt x="11109875" y="1372680"/>
                  <a:pt x="11103327" y="1379526"/>
                  <a:pt x="11090230" y="1383693"/>
                </a:cubicBezTo>
                <a:cubicBezTo>
                  <a:pt x="11079663" y="1385628"/>
                  <a:pt x="11069171" y="1387563"/>
                  <a:pt x="11058753" y="1389498"/>
                </a:cubicBezTo>
                <a:cubicBezTo>
                  <a:pt x="11057115" y="1389795"/>
                  <a:pt x="11056297" y="1390614"/>
                  <a:pt x="11056297" y="1391953"/>
                </a:cubicBezTo>
                <a:cubicBezTo>
                  <a:pt x="11056297" y="1395525"/>
                  <a:pt x="11061469" y="1405385"/>
                  <a:pt x="11071813" y="1421533"/>
                </a:cubicBezTo>
                <a:cubicBezTo>
                  <a:pt x="11082156" y="1437681"/>
                  <a:pt x="11088816" y="1445755"/>
                  <a:pt x="11091793" y="1445755"/>
                </a:cubicBezTo>
                <a:cubicBezTo>
                  <a:pt x="11105187" y="1445755"/>
                  <a:pt x="11119847" y="1442331"/>
                  <a:pt x="11135771" y="1435485"/>
                </a:cubicBezTo>
                <a:cubicBezTo>
                  <a:pt x="11150505" y="1428937"/>
                  <a:pt x="11163379" y="1420900"/>
                  <a:pt x="11174392" y="1411375"/>
                </a:cubicBezTo>
                <a:cubicBezTo>
                  <a:pt x="11179601" y="1407059"/>
                  <a:pt x="11183917" y="1400213"/>
                  <a:pt x="11187340" y="1390837"/>
                </a:cubicBezTo>
                <a:cubicBezTo>
                  <a:pt x="11190317" y="1382354"/>
                  <a:pt x="11191805" y="1374317"/>
                  <a:pt x="11191805" y="1366727"/>
                </a:cubicBezTo>
                <a:cubicBezTo>
                  <a:pt x="11191805" y="1353779"/>
                  <a:pt x="11188010" y="1341649"/>
                  <a:pt x="11180419" y="1330338"/>
                </a:cubicBezTo>
                <a:cubicBezTo>
                  <a:pt x="11177741" y="1326171"/>
                  <a:pt x="11170671" y="1318060"/>
                  <a:pt x="11159211" y="1306005"/>
                </a:cubicBezTo>
                <a:cubicBezTo>
                  <a:pt x="11151621" y="1297968"/>
                  <a:pt x="11147826" y="1291345"/>
                  <a:pt x="11147826" y="1286136"/>
                </a:cubicBezTo>
                <a:cubicBezTo>
                  <a:pt x="11147826" y="1277951"/>
                  <a:pt x="11151398" y="1271626"/>
                  <a:pt x="11158542" y="1267161"/>
                </a:cubicBezTo>
                <a:cubicBezTo>
                  <a:pt x="11164495" y="1263291"/>
                  <a:pt x="11171862" y="1261356"/>
                  <a:pt x="11180643" y="1261356"/>
                </a:cubicBezTo>
                <a:cubicBezTo>
                  <a:pt x="11184810" y="1261356"/>
                  <a:pt x="11188977" y="1261877"/>
                  <a:pt x="11193145" y="1262919"/>
                </a:cubicBezTo>
                <a:cubicBezTo>
                  <a:pt x="11195377" y="1260389"/>
                  <a:pt x="11196493" y="1258380"/>
                  <a:pt x="11196493" y="1256892"/>
                </a:cubicBezTo>
                <a:cubicBezTo>
                  <a:pt x="11196493" y="1254213"/>
                  <a:pt x="11191805" y="1244874"/>
                  <a:pt x="11182429" y="1228875"/>
                </a:cubicBezTo>
                <a:cubicBezTo>
                  <a:pt x="11173053" y="1212876"/>
                  <a:pt x="11167174" y="1204876"/>
                  <a:pt x="11164793" y="1204876"/>
                </a:cubicBezTo>
                <a:close/>
                <a:moveTo>
                  <a:pt x="10879043" y="1204876"/>
                </a:moveTo>
                <a:cubicBezTo>
                  <a:pt x="10855975" y="1204876"/>
                  <a:pt x="10834320" y="1211797"/>
                  <a:pt x="10814079" y="1225638"/>
                </a:cubicBezTo>
                <a:cubicBezTo>
                  <a:pt x="10791457" y="1241265"/>
                  <a:pt x="10780147" y="1260240"/>
                  <a:pt x="10780147" y="1282564"/>
                </a:cubicBezTo>
                <a:cubicBezTo>
                  <a:pt x="10780147" y="1294471"/>
                  <a:pt x="10783941" y="1305782"/>
                  <a:pt x="10791531" y="1316497"/>
                </a:cubicBezTo>
                <a:cubicBezTo>
                  <a:pt x="10792127" y="1317390"/>
                  <a:pt x="10799197" y="1325353"/>
                  <a:pt x="10812739" y="1340384"/>
                </a:cubicBezTo>
                <a:cubicBezTo>
                  <a:pt x="10820330" y="1349016"/>
                  <a:pt x="10824125" y="1356606"/>
                  <a:pt x="10824125" y="1363155"/>
                </a:cubicBezTo>
                <a:cubicBezTo>
                  <a:pt x="10824125" y="1372680"/>
                  <a:pt x="10817577" y="1379526"/>
                  <a:pt x="10804480" y="1383693"/>
                </a:cubicBezTo>
                <a:cubicBezTo>
                  <a:pt x="10793913" y="1385628"/>
                  <a:pt x="10783421" y="1387563"/>
                  <a:pt x="10773003" y="1389498"/>
                </a:cubicBezTo>
                <a:cubicBezTo>
                  <a:pt x="10771365" y="1389795"/>
                  <a:pt x="10770547" y="1390614"/>
                  <a:pt x="10770547" y="1391953"/>
                </a:cubicBezTo>
                <a:cubicBezTo>
                  <a:pt x="10770547" y="1395525"/>
                  <a:pt x="10775719" y="1405385"/>
                  <a:pt x="10786063" y="1421533"/>
                </a:cubicBezTo>
                <a:cubicBezTo>
                  <a:pt x="10796406" y="1437681"/>
                  <a:pt x="10803066" y="1445755"/>
                  <a:pt x="10806043" y="1445755"/>
                </a:cubicBezTo>
                <a:cubicBezTo>
                  <a:pt x="10819437" y="1445755"/>
                  <a:pt x="10834097" y="1442331"/>
                  <a:pt x="10850021" y="1435485"/>
                </a:cubicBezTo>
                <a:cubicBezTo>
                  <a:pt x="10864755" y="1428937"/>
                  <a:pt x="10877629" y="1420900"/>
                  <a:pt x="10888642" y="1411375"/>
                </a:cubicBezTo>
                <a:cubicBezTo>
                  <a:pt x="10893851" y="1407059"/>
                  <a:pt x="10898167" y="1400213"/>
                  <a:pt x="10901590" y="1390837"/>
                </a:cubicBezTo>
                <a:cubicBezTo>
                  <a:pt x="10904567" y="1382354"/>
                  <a:pt x="10906055" y="1374317"/>
                  <a:pt x="10906055" y="1366727"/>
                </a:cubicBezTo>
                <a:cubicBezTo>
                  <a:pt x="10906055" y="1353779"/>
                  <a:pt x="10902260" y="1341649"/>
                  <a:pt x="10894669" y="1330338"/>
                </a:cubicBezTo>
                <a:cubicBezTo>
                  <a:pt x="10891991" y="1326171"/>
                  <a:pt x="10884921" y="1318060"/>
                  <a:pt x="10873461" y="1306005"/>
                </a:cubicBezTo>
                <a:cubicBezTo>
                  <a:pt x="10865871" y="1297968"/>
                  <a:pt x="10862076" y="1291345"/>
                  <a:pt x="10862076" y="1286136"/>
                </a:cubicBezTo>
                <a:cubicBezTo>
                  <a:pt x="10862076" y="1277951"/>
                  <a:pt x="10865648" y="1271626"/>
                  <a:pt x="10872792" y="1267161"/>
                </a:cubicBezTo>
                <a:cubicBezTo>
                  <a:pt x="10878745" y="1263291"/>
                  <a:pt x="10886112" y="1261356"/>
                  <a:pt x="10894893" y="1261356"/>
                </a:cubicBezTo>
                <a:cubicBezTo>
                  <a:pt x="10899060" y="1261356"/>
                  <a:pt x="10903227" y="1261877"/>
                  <a:pt x="10907395" y="1262919"/>
                </a:cubicBezTo>
                <a:cubicBezTo>
                  <a:pt x="10909627" y="1260389"/>
                  <a:pt x="10910743" y="1258380"/>
                  <a:pt x="10910743" y="1256892"/>
                </a:cubicBezTo>
                <a:cubicBezTo>
                  <a:pt x="10910743" y="1254213"/>
                  <a:pt x="10906055" y="1244874"/>
                  <a:pt x="10896679" y="1228875"/>
                </a:cubicBezTo>
                <a:cubicBezTo>
                  <a:pt x="10887303" y="1212876"/>
                  <a:pt x="10881424" y="1204876"/>
                  <a:pt x="10879043" y="1204876"/>
                </a:cubicBezTo>
                <a:close/>
                <a:moveTo>
                  <a:pt x="4641955" y="1195277"/>
                </a:moveTo>
                <a:cubicBezTo>
                  <a:pt x="4675739" y="1195277"/>
                  <a:pt x="4692631" y="1212615"/>
                  <a:pt x="4692631" y="1247292"/>
                </a:cubicBezTo>
                <a:cubicBezTo>
                  <a:pt x="4692631" y="1279886"/>
                  <a:pt x="4676483" y="1296182"/>
                  <a:pt x="4644187" y="1296182"/>
                </a:cubicBezTo>
                <a:cubicBezTo>
                  <a:pt x="4617399" y="1296182"/>
                  <a:pt x="4604004" y="1294694"/>
                  <a:pt x="4604004" y="1291717"/>
                </a:cubicBezTo>
                <a:cubicBezTo>
                  <a:pt x="4604004" y="1287104"/>
                  <a:pt x="4603818" y="1280295"/>
                  <a:pt x="4603446" y="1271291"/>
                </a:cubicBezTo>
                <a:cubicBezTo>
                  <a:pt x="4603074" y="1262287"/>
                  <a:pt x="4602888" y="1255478"/>
                  <a:pt x="4602888" y="1250864"/>
                </a:cubicBezTo>
                <a:cubicBezTo>
                  <a:pt x="4602888" y="1218420"/>
                  <a:pt x="4603408" y="1201230"/>
                  <a:pt x="4604451" y="1199295"/>
                </a:cubicBezTo>
                <a:cubicBezTo>
                  <a:pt x="4605641" y="1196616"/>
                  <a:pt x="4618142" y="1195277"/>
                  <a:pt x="4641955" y="1195277"/>
                </a:cubicBezTo>
                <a:close/>
                <a:moveTo>
                  <a:pt x="8802816" y="1147949"/>
                </a:moveTo>
                <a:cubicBezTo>
                  <a:pt x="8799541" y="1147949"/>
                  <a:pt x="8797905" y="1156581"/>
                  <a:pt x="8797905" y="1173846"/>
                </a:cubicBezTo>
                <a:cubicBezTo>
                  <a:pt x="8797905" y="1172953"/>
                  <a:pt x="8798202" y="1182106"/>
                  <a:pt x="8798797" y="1201304"/>
                </a:cubicBezTo>
                <a:cubicBezTo>
                  <a:pt x="8799095" y="1213508"/>
                  <a:pt x="8798797" y="1222438"/>
                  <a:pt x="8797905" y="1228093"/>
                </a:cubicBezTo>
                <a:cubicBezTo>
                  <a:pt x="8797458" y="1230921"/>
                  <a:pt x="8794556" y="1232409"/>
                  <a:pt x="8789198" y="1232558"/>
                </a:cubicBezTo>
                <a:cubicBezTo>
                  <a:pt x="8779673" y="1232856"/>
                  <a:pt x="8774911" y="1234493"/>
                  <a:pt x="8774911" y="1237470"/>
                </a:cubicBezTo>
                <a:cubicBezTo>
                  <a:pt x="8774911" y="1240595"/>
                  <a:pt x="8775097" y="1245357"/>
                  <a:pt x="8775469" y="1251757"/>
                </a:cubicBezTo>
                <a:cubicBezTo>
                  <a:pt x="8775841" y="1258157"/>
                  <a:pt x="8776027" y="1262919"/>
                  <a:pt x="8776027" y="1266045"/>
                </a:cubicBezTo>
                <a:cubicBezTo>
                  <a:pt x="8776027" y="1268426"/>
                  <a:pt x="8775841" y="1272072"/>
                  <a:pt x="8775469" y="1276983"/>
                </a:cubicBezTo>
                <a:cubicBezTo>
                  <a:pt x="8775097" y="1281895"/>
                  <a:pt x="8774911" y="1285541"/>
                  <a:pt x="8774911" y="1287922"/>
                </a:cubicBezTo>
                <a:cubicBezTo>
                  <a:pt x="8774911" y="1291941"/>
                  <a:pt x="8777739" y="1293950"/>
                  <a:pt x="8783394" y="1293950"/>
                </a:cubicBezTo>
                <a:cubicBezTo>
                  <a:pt x="8783989" y="1293950"/>
                  <a:pt x="8784957" y="1293875"/>
                  <a:pt x="8786296" y="1293727"/>
                </a:cubicBezTo>
                <a:cubicBezTo>
                  <a:pt x="8787635" y="1293727"/>
                  <a:pt x="8788603" y="1293727"/>
                  <a:pt x="8789198" y="1293727"/>
                </a:cubicBezTo>
                <a:cubicBezTo>
                  <a:pt x="8796789" y="1293727"/>
                  <a:pt x="8800583" y="1297001"/>
                  <a:pt x="8800583" y="1303549"/>
                </a:cubicBezTo>
                <a:cubicBezTo>
                  <a:pt x="8800583" y="1313372"/>
                  <a:pt x="8800211" y="1328143"/>
                  <a:pt x="8799467" y="1347863"/>
                </a:cubicBezTo>
                <a:cubicBezTo>
                  <a:pt x="8798723" y="1367583"/>
                  <a:pt x="8798351" y="1382354"/>
                  <a:pt x="8798351" y="1392176"/>
                </a:cubicBezTo>
                <a:cubicBezTo>
                  <a:pt x="8798351" y="1425067"/>
                  <a:pt x="8819857" y="1441513"/>
                  <a:pt x="8862868" y="1441513"/>
                </a:cubicBezTo>
                <a:cubicBezTo>
                  <a:pt x="8886234" y="1441513"/>
                  <a:pt x="8907517" y="1436230"/>
                  <a:pt x="8926715" y="1425663"/>
                </a:cubicBezTo>
                <a:cubicBezTo>
                  <a:pt x="8930733" y="1423430"/>
                  <a:pt x="8933189" y="1421719"/>
                  <a:pt x="8934083" y="1420528"/>
                </a:cubicBezTo>
                <a:cubicBezTo>
                  <a:pt x="8934975" y="1419338"/>
                  <a:pt x="8935421" y="1416621"/>
                  <a:pt x="8935421" y="1412380"/>
                </a:cubicBezTo>
                <a:cubicBezTo>
                  <a:pt x="8935421" y="1408138"/>
                  <a:pt x="8935980" y="1401478"/>
                  <a:pt x="8937096" y="1392400"/>
                </a:cubicBezTo>
                <a:cubicBezTo>
                  <a:pt x="8938213" y="1383321"/>
                  <a:pt x="8938771" y="1376549"/>
                  <a:pt x="8938771" y="1372085"/>
                </a:cubicBezTo>
                <a:cubicBezTo>
                  <a:pt x="8938771" y="1368810"/>
                  <a:pt x="8937207" y="1367173"/>
                  <a:pt x="8934083" y="1367173"/>
                </a:cubicBezTo>
                <a:cubicBezTo>
                  <a:pt x="8931255" y="1367173"/>
                  <a:pt x="8926381" y="1368029"/>
                  <a:pt x="8919460" y="1369741"/>
                </a:cubicBezTo>
                <a:cubicBezTo>
                  <a:pt x="8912539" y="1371452"/>
                  <a:pt x="8907219" y="1372308"/>
                  <a:pt x="8903498" y="1372308"/>
                </a:cubicBezTo>
                <a:cubicBezTo>
                  <a:pt x="8891741" y="1372308"/>
                  <a:pt x="8883853" y="1369108"/>
                  <a:pt x="8879835" y="1362708"/>
                </a:cubicBezTo>
                <a:cubicBezTo>
                  <a:pt x="8877007" y="1357946"/>
                  <a:pt x="8875593" y="1349314"/>
                  <a:pt x="8875593" y="1336812"/>
                </a:cubicBezTo>
                <a:cubicBezTo>
                  <a:pt x="8875593" y="1333389"/>
                  <a:pt x="8875519" y="1328106"/>
                  <a:pt x="8875369" y="1320962"/>
                </a:cubicBezTo>
                <a:cubicBezTo>
                  <a:pt x="8875369" y="1313967"/>
                  <a:pt x="8875369" y="1308684"/>
                  <a:pt x="8875369" y="1305112"/>
                </a:cubicBezTo>
                <a:cubicBezTo>
                  <a:pt x="8875369" y="1298564"/>
                  <a:pt x="8876486" y="1295289"/>
                  <a:pt x="8878718" y="1295289"/>
                </a:cubicBezTo>
                <a:lnTo>
                  <a:pt x="8895461" y="1295289"/>
                </a:lnTo>
                <a:cubicBezTo>
                  <a:pt x="8898438" y="1295289"/>
                  <a:pt x="8903423" y="1295401"/>
                  <a:pt x="8910419" y="1295624"/>
                </a:cubicBezTo>
                <a:cubicBezTo>
                  <a:pt x="8917413" y="1295847"/>
                  <a:pt x="8922399" y="1295959"/>
                  <a:pt x="8925376" y="1295959"/>
                </a:cubicBezTo>
                <a:cubicBezTo>
                  <a:pt x="8929692" y="1295959"/>
                  <a:pt x="8931850" y="1294396"/>
                  <a:pt x="8931850" y="1291271"/>
                </a:cubicBezTo>
                <a:cubicBezTo>
                  <a:pt x="8931850" y="1287699"/>
                  <a:pt x="8931775" y="1282490"/>
                  <a:pt x="8931627" y="1275644"/>
                </a:cubicBezTo>
                <a:cubicBezTo>
                  <a:pt x="8931478" y="1268798"/>
                  <a:pt x="8931403" y="1263589"/>
                  <a:pt x="8931403" y="1260017"/>
                </a:cubicBezTo>
                <a:cubicBezTo>
                  <a:pt x="8931403" y="1256594"/>
                  <a:pt x="8931775" y="1251459"/>
                  <a:pt x="8932519" y="1244613"/>
                </a:cubicBezTo>
                <a:cubicBezTo>
                  <a:pt x="8933263" y="1237767"/>
                  <a:pt x="8933636" y="1232633"/>
                  <a:pt x="8933636" y="1229210"/>
                </a:cubicBezTo>
                <a:cubicBezTo>
                  <a:pt x="8933636" y="1226977"/>
                  <a:pt x="8931999" y="1225861"/>
                  <a:pt x="8928725" y="1225861"/>
                </a:cubicBezTo>
                <a:cubicBezTo>
                  <a:pt x="8923367" y="1225861"/>
                  <a:pt x="8915405" y="1226084"/>
                  <a:pt x="8904837" y="1226531"/>
                </a:cubicBezTo>
                <a:cubicBezTo>
                  <a:pt x="8894271" y="1226977"/>
                  <a:pt x="8886383" y="1227200"/>
                  <a:pt x="8881174" y="1227200"/>
                </a:cubicBezTo>
                <a:cubicBezTo>
                  <a:pt x="8876858" y="1227200"/>
                  <a:pt x="8874700" y="1223554"/>
                  <a:pt x="8874700" y="1216262"/>
                </a:cubicBezTo>
                <a:cubicBezTo>
                  <a:pt x="8874700" y="1210160"/>
                  <a:pt x="8875183" y="1201081"/>
                  <a:pt x="8876151" y="1189026"/>
                </a:cubicBezTo>
                <a:cubicBezTo>
                  <a:pt x="8877119" y="1176971"/>
                  <a:pt x="8877602" y="1167967"/>
                  <a:pt x="8877602" y="1162014"/>
                </a:cubicBezTo>
                <a:cubicBezTo>
                  <a:pt x="8877602" y="1159781"/>
                  <a:pt x="8875741" y="1158516"/>
                  <a:pt x="8872021" y="1158219"/>
                </a:cubicBezTo>
                <a:cubicBezTo>
                  <a:pt x="8856691" y="1156433"/>
                  <a:pt x="8845232" y="1155019"/>
                  <a:pt x="8837641" y="1153977"/>
                </a:cubicBezTo>
                <a:cubicBezTo>
                  <a:pt x="8834367" y="1153679"/>
                  <a:pt x="8828489" y="1152563"/>
                  <a:pt x="8820005" y="1150628"/>
                </a:cubicBezTo>
                <a:cubicBezTo>
                  <a:pt x="8812564" y="1148842"/>
                  <a:pt x="8806834" y="1147949"/>
                  <a:pt x="8802816" y="1147949"/>
                </a:cubicBezTo>
                <a:close/>
                <a:moveTo>
                  <a:pt x="5792917" y="1147949"/>
                </a:moveTo>
                <a:cubicBezTo>
                  <a:pt x="5789643" y="1147949"/>
                  <a:pt x="5788006" y="1156581"/>
                  <a:pt x="5788006" y="1173846"/>
                </a:cubicBezTo>
                <a:cubicBezTo>
                  <a:pt x="5788006" y="1172953"/>
                  <a:pt x="5788304" y="1182106"/>
                  <a:pt x="5788899" y="1201304"/>
                </a:cubicBezTo>
                <a:cubicBezTo>
                  <a:pt x="5789196" y="1213508"/>
                  <a:pt x="5788899" y="1222438"/>
                  <a:pt x="5788006" y="1228093"/>
                </a:cubicBezTo>
                <a:cubicBezTo>
                  <a:pt x="5787559" y="1230921"/>
                  <a:pt x="5784657" y="1232409"/>
                  <a:pt x="5779299" y="1232558"/>
                </a:cubicBezTo>
                <a:cubicBezTo>
                  <a:pt x="5769775" y="1232856"/>
                  <a:pt x="5765012" y="1234493"/>
                  <a:pt x="5765012" y="1237470"/>
                </a:cubicBezTo>
                <a:cubicBezTo>
                  <a:pt x="5765012" y="1240595"/>
                  <a:pt x="5765198" y="1245357"/>
                  <a:pt x="5765570" y="1251757"/>
                </a:cubicBezTo>
                <a:cubicBezTo>
                  <a:pt x="5765942" y="1258157"/>
                  <a:pt x="5766128" y="1262919"/>
                  <a:pt x="5766128" y="1266045"/>
                </a:cubicBezTo>
                <a:cubicBezTo>
                  <a:pt x="5766128" y="1268426"/>
                  <a:pt x="5765942" y="1272072"/>
                  <a:pt x="5765570" y="1276983"/>
                </a:cubicBezTo>
                <a:cubicBezTo>
                  <a:pt x="5765198" y="1281895"/>
                  <a:pt x="5765012" y="1285541"/>
                  <a:pt x="5765012" y="1287922"/>
                </a:cubicBezTo>
                <a:cubicBezTo>
                  <a:pt x="5765012" y="1291941"/>
                  <a:pt x="5767840" y="1293950"/>
                  <a:pt x="5773495" y="1293950"/>
                </a:cubicBezTo>
                <a:cubicBezTo>
                  <a:pt x="5774090" y="1293950"/>
                  <a:pt x="5775059" y="1293875"/>
                  <a:pt x="5776398" y="1293727"/>
                </a:cubicBezTo>
                <a:cubicBezTo>
                  <a:pt x="5777737" y="1293727"/>
                  <a:pt x="5778705" y="1293727"/>
                  <a:pt x="5779299" y="1293727"/>
                </a:cubicBezTo>
                <a:cubicBezTo>
                  <a:pt x="5786890" y="1293727"/>
                  <a:pt x="5790685" y="1297001"/>
                  <a:pt x="5790685" y="1303549"/>
                </a:cubicBezTo>
                <a:cubicBezTo>
                  <a:pt x="5790685" y="1313372"/>
                  <a:pt x="5790313" y="1328143"/>
                  <a:pt x="5789569" y="1347863"/>
                </a:cubicBezTo>
                <a:cubicBezTo>
                  <a:pt x="5788825" y="1367583"/>
                  <a:pt x="5788452" y="1382354"/>
                  <a:pt x="5788452" y="1392176"/>
                </a:cubicBezTo>
                <a:cubicBezTo>
                  <a:pt x="5788452" y="1425067"/>
                  <a:pt x="5809958" y="1441513"/>
                  <a:pt x="5852969" y="1441513"/>
                </a:cubicBezTo>
                <a:cubicBezTo>
                  <a:pt x="5876335" y="1441513"/>
                  <a:pt x="5897618" y="1436230"/>
                  <a:pt x="5916817" y="1425663"/>
                </a:cubicBezTo>
                <a:cubicBezTo>
                  <a:pt x="5920835" y="1423430"/>
                  <a:pt x="5923291" y="1421719"/>
                  <a:pt x="5924185" y="1420528"/>
                </a:cubicBezTo>
                <a:cubicBezTo>
                  <a:pt x="5925077" y="1419338"/>
                  <a:pt x="5925523" y="1416621"/>
                  <a:pt x="5925523" y="1412380"/>
                </a:cubicBezTo>
                <a:cubicBezTo>
                  <a:pt x="5925523" y="1408138"/>
                  <a:pt x="5926082" y="1401478"/>
                  <a:pt x="5927197" y="1392400"/>
                </a:cubicBezTo>
                <a:cubicBezTo>
                  <a:pt x="5928314" y="1383321"/>
                  <a:pt x="5928872" y="1376549"/>
                  <a:pt x="5928872" y="1372085"/>
                </a:cubicBezTo>
                <a:cubicBezTo>
                  <a:pt x="5928872" y="1368810"/>
                  <a:pt x="5927308" y="1367173"/>
                  <a:pt x="5924185" y="1367173"/>
                </a:cubicBezTo>
                <a:cubicBezTo>
                  <a:pt x="5921356" y="1367173"/>
                  <a:pt x="5916482" y="1368029"/>
                  <a:pt x="5909561" y="1369741"/>
                </a:cubicBezTo>
                <a:cubicBezTo>
                  <a:pt x="5902641" y="1371452"/>
                  <a:pt x="5897320" y="1372308"/>
                  <a:pt x="5893600" y="1372308"/>
                </a:cubicBezTo>
                <a:cubicBezTo>
                  <a:pt x="5881842" y="1372308"/>
                  <a:pt x="5873955" y="1369108"/>
                  <a:pt x="5869936" y="1362708"/>
                </a:cubicBezTo>
                <a:cubicBezTo>
                  <a:pt x="5867108" y="1357946"/>
                  <a:pt x="5865694" y="1349314"/>
                  <a:pt x="5865694" y="1336812"/>
                </a:cubicBezTo>
                <a:cubicBezTo>
                  <a:pt x="5865694" y="1333389"/>
                  <a:pt x="5865620" y="1328106"/>
                  <a:pt x="5865471" y="1320962"/>
                </a:cubicBezTo>
                <a:cubicBezTo>
                  <a:pt x="5865471" y="1313967"/>
                  <a:pt x="5865471" y="1308684"/>
                  <a:pt x="5865471" y="1305112"/>
                </a:cubicBezTo>
                <a:cubicBezTo>
                  <a:pt x="5865471" y="1298564"/>
                  <a:pt x="5866587" y="1295289"/>
                  <a:pt x="5868820" y="1295289"/>
                </a:cubicBezTo>
                <a:lnTo>
                  <a:pt x="5885563" y="1295289"/>
                </a:lnTo>
                <a:cubicBezTo>
                  <a:pt x="5888539" y="1295289"/>
                  <a:pt x="5893525" y="1295401"/>
                  <a:pt x="5900520" y="1295624"/>
                </a:cubicBezTo>
                <a:cubicBezTo>
                  <a:pt x="5907515" y="1295847"/>
                  <a:pt x="5912501" y="1295959"/>
                  <a:pt x="5915478" y="1295959"/>
                </a:cubicBezTo>
                <a:cubicBezTo>
                  <a:pt x="5919793" y="1295959"/>
                  <a:pt x="5921951" y="1294396"/>
                  <a:pt x="5921951" y="1291271"/>
                </a:cubicBezTo>
                <a:cubicBezTo>
                  <a:pt x="5921951" y="1287699"/>
                  <a:pt x="5921877" y="1282490"/>
                  <a:pt x="5921728" y="1275644"/>
                </a:cubicBezTo>
                <a:cubicBezTo>
                  <a:pt x="5921580" y="1268798"/>
                  <a:pt x="5921505" y="1263589"/>
                  <a:pt x="5921505" y="1260017"/>
                </a:cubicBezTo>
                <a:cubicBezTo>
                  <a:pt x="5921505" y="1256594"/>
                  <a:pt x="5921877" y="1251459"/>
                  <a:pt x="5922621" y="1244613"/>
                </a:cubicBezTo>
                <a:cubicBezTo>
                  <a:pt x="5923365" y="1237767"/>
                  <a:pt x="5923737" y="1232633"/>
                  <a:pt x="5923737" y="1229210"/>
                </a:cubicBezTo>
                <a:cubicBezTo>
                  <a:pt x="5923737" y="1226977"/>
                  <a:pt x="5922100" y="1225861"/>
                  <a:pt x="5918826" y="1225861"/>
                </a:cubicBezTo>
                <a:cubicBezTo>
                  <a:pt x="5913468" y="1225861"/>
                  <a:pt x="5905506" y="1226084"/>
                  <a:pt x="5894939" y="1226531"/>
                </a:cubicBezTo>
                <a:cubicBezTo>
                  <a:pt x="5884372" y="1226977"/>
                  <a:pt x="5876484" y="1227200"/>
                  <a:pt x="5871274" y="1227200"/>
                </a:cubicBezTo>
                <a:cubicBezTo>
                  <a:pt x="5866960" y="1227200"/>
                  <a:pt x="5864801" y="1223554"/>
                  <a:pt x="5864801" y="1216262"/>
                </a:cubicBezTo>
                <a:cubicBezTo>
                  <a:pt x="5864801" y="1210160"/>
                  <a:pt x="5865285" y="1201081"/>
                  <a:pt x="5866253" y="1189026"/>
                </a:cubicBezTo>
                <a:cubicBezTo>
                  <a:pt x="5867220" y="1176971"/>
                  <a:pt x="5867703" y="1167967"/>
                  <a:pt x="5867703" y="1162014"/>
                </a:cubicBezTo>
                <a:cubicBezTo>
                  <a:pt x="5867703" y="1159781"/>
                  <a:pt x="5865843" y="1158516"/>
                  <a:pt x="5862122" y="1158219"/>
                </a:cubicBezTo>
                <a:cubicBezTo>
                  <a:pt x="5846793" y="1156433"/>
                  <a:pt x="5835334" y="1155019"/>
                  <a:pt x="5827743" y="1153977"/>
                </a:cubicBezTo>
                <a:cubicBezTo>
                  <a:pt x="5824469" y="1153679"/>
                  <a:pt x="5818590" y="1152563"/>
                  <a:pt x="5810108" y="1150628"/>
                </a:cubicBezTo>
                <a:cubicBezTo>
                  <a:pt x="5802666" y="1148842"/>
                  <a:pt x="5796936" y="1147949"/>
                  <a:pt x="5792917" y="1147949"/>
                </a:cubicBezTo>
                <a:close/>
                <a:moveTo>
                  <a:pt x="10986720" y="1130313"/>
                </a:moveTo>
                <a:cubicBezTo>
                  <a:pt x="10974813" y="1130313"/>
                  <a:pt x="10964619" y="1133736"/>
                  <a:pt x="10956135" y="1140582"/>
                </a:cubicBezTo>
                <a:cubicBezTo>
                  <a:pt x="10946909" y="1148024"/>
                  <a:pt x="10942295" y="1157549"/>
                  <a:pt x="10942295" y="1169157"/>
                </a:cubicBezTo>
                <a:cubicBezTo>
                  <a:pt x="10942295" y="1181361"/>
                  <a:pt x="10946759" y="1191035"/>
                  <a:pt x="10955689" y="1198179"/>
                </a:cubicBezTo>
                <a:cubicBezTo>
                  <a:pt x="10963875" y="1204727"/>
                  <a:pt x="10974218" y="1208002"/>
                  <a:pt x="10986720" y="1208002"/>
                </a:cubicBezTo>
                <a:cubicBezTo>
                  <a:pt x="11015890" y="1208002"/>
                  <a:pt x="11030475" y="1195054"/>
                  <a:pt x="11030475" y="1169157"/>
                </a:cubicBezTo>
                <a:cubicBezTo>
                  <a:pt x="11030475" y="1157698"/>
                  <a:pt x="11025936" y="1148247"/>
                  <a:pt x="11016857" y="1140806"/>
                </a:cubicBezTo>
                <a:cubicBezTo>
                  <a:pt x="11008375" y="1133811"/>
                  <a:pt x="10998329" y="1130313"/>
                  <a:pt x="10986720" y="1130313"/>
                </a:cubicBezTo>
                <a:close/>
                <a:moveTo>
                  <a:pt x="9176970" y="1130313"/>
                </a:moveTo>
                <a:cubicBezTo>
                  <a:pt x="9165063" y="1130313"/>
                  <a:pt x="9154869" y="1133736"/>
                  <a:pt x="9146385" y="1140582"/>
                </a:cubicBezTo>
                <a:cubicBezTo>
                  <a:pt x="9137159" y="1148024"/>
                  <a:pt x="9132545" y="1157549"/>
                  <a:pt x="9132545" y="1169157"/>
                </a:cubicBezTo>
                <a:cubicBezTo>
                  <a:pt x="9132545" y="1181361"/>
                  <a:pt x="9137009" y="1191035"/>
                  <a:pt x="9145939" y="1198179"/>
                </a:cubicBezTo>
                <a:cubicBezTo>
                  <a:pt x="9154125" y="1204727"/>
                  <a:pt x="9164468" y="1208002"/>
                  <a:pt x="9176970" y="1208002"/>
                </a:cubicBezTo>
                <a:cubicBezTo>
                  <a:pt x="9206140" y="1208002"/>
                  <a:pt x="9220725" y="1195054"/>
                  <a:pt x="9220725" y="1169157"/>
                </a:cubicBezTo>
                <a:cubicBezTo>
                  <a:pt x="9220725" y="1157698"/>
                  <a:pt x="9216186" y="1148247"/>
                  <a:pt x="9207107" y="1140806"/>
                </a:cubicBezTo>
                <a:cubicBezTo>
                  <a:pt x="9198625" y="1133811"/>
                  <a:pt x="9188579" y="1130313"/>
                  <a:pt x="9176970" y="1130313"/>
                </a:cubicBezTo>
                <a:close/>
                <a:moveTo>
                  <a:pt x="3671521" y="1130313"/>
                </a:moveTo>
                <a:cubicBezTo>
                  <a:pt x="3659615" y="1130313"/>
                  <a:pt x="3649420" y="1133736"/>
                  <a:pt x="3640937" y="1140582"/>
                </a:cubicBezTo>
                <a:cubicBezTo>
                  <a:pt x="3631709" y="1148024"/>
                  <a:pt x="3627096" y="1157549"/>
                  <a:pt x="3627096" y="1169157"/>
                </a:cubicBezTo>
                <a:cubicBezTo>
                  <a:pt x="3627096" y="1181361"/>
                  <a:pt x="3631561" y="1191035"/>
                  <a:pt x="3640490" y="1198179"/>
                </a:cubicBezTo>
                <a:cubicBezTo>
                  <a:pt x="3648676" y="1204727"/>
                  <a:pt x="3659020" y="1208002"/>
                  <a:pt x="3671521" y="1208002"/>
                </a:cubicBezTo>
                <a:cubicBezTo>
                  <a:pt x="3700692" y="1208002"/>
                  <a:pt x="3715276" y="1195054"/>
                  <a:pt x="3715276" y="1169157"/>
                </a:cubicBezTo>
                <a:cubicBezTo>
                  <a:pt x="3715276" y="1157698"/>
                  <a:pt x="3710738" y="1148247"/>
                  <a:pt x="3701659" y="1140806"/>
                </a:cubicBezTo>
                <a:cubicBezTo>
                  <a:pt x="3693176" y="1133811"/>
                  <a:pt x="3683130" y="1130313"/>
                  <a:pt x="3671521" y="1130313"/>
                </a:cubicBezTo>
                <a:close/>
                <a:moveTo>
                  <a:pt x="5272614" y="1128974"/>
                </a:moveTo>
                <a:cubicBezTo>
                  <a:pt x="5260857" y="1128974"/>
                  <a:pt x="5250736" y="1132248"/>
                  <a:pt x="5242253" y="1138797"/>
                </a:cubicBezTo>
                <a:cubicBezTo>
                  <a:pt x="5233175" y="1146089"/>
                  <a:pt x="5228635" y="1155465"/>
                  <a:pt x="5228635" y="1166925"/>
                </a:cubicBezTo>
                <a:cubicBezTo>
                  <a:pt x="5228635" y="1179129"/>
                  <a:pt x="5233026" y="1188580"/>
                  <a:pt x="5241807" y="1195277"/>
                </a:cubicBezTo>
                <a:cubicBezTo>
                  <a:pt x="5249695" y="1201379"/>
                  <a:pt x="5259964" y="1204430"/>
                  <a:pt x="5272614" y="1204430"/>
                </a:cubicBezTo>
                <a:cubicBezTo>
                  <a:pt x="5302082" y="1204430"/>
                  <a:pt x="5316816" y="1191928"/>
                  <a:pt x="5316816" y="1166925"/>
                </a:cubicBezTo>
                <a:cubicBezTo>
                  <a:pt x="5316816" y="1155316"/>
                  <a:pt x="5312203" y="1145940"/>
                  <a:pt x="5302975" y="1138797"/>
                </a:cubicBezTo>
                <a:cubicBezTo>
                  <a:pt x="5294492" y="1132248"/>
                  <a:pt x="5284371" y="1128974"/>
                  <a:pt x="5272614" y="1128974"/>
                </a:cubicBezTo>
                <a:close/>
                <a:moveTo>
                  <a:pt x="6976623" y="1124286"/>
                </a:moveTo>
                <a:cubicBezTo>
                  <a:pt x="6972603" y="1124286"/>
                  <a:pt x="6970743" y="1125997"/>
                  <a:pt x="6971041" y="1129420"/>
                </a:cubicBezTo>
                <a:lnTo>
                  <a:pt x="6971263" y="1132546"/>
                </a:lnTo>
                <a:cubicBezTo>
                  <a:pt x="6972454" y="1156209"/>
                  <a:pt x="6973273" y="1173994"/>
                  <a:pt x="6973719" y="1185901"/>
                </a:cubicBezTo>
                <a:cubicBezTo>
                  <a:pt x="6975507" y="1232186"/>
                  <a:pt x="6976399" y="1263812"/>
                  <a:pt x="6976399" y="1280778"/>
                </a:cubicBezTo>
                <a:cubicBezTo>
                  <a:pt x="6976399" y="1297447"/>
                  <a:pt x="6975469" y="1322488"/>
                  <a:pt x="6973608" y="1355900"/>
                </a:cubicBezTo>
                <a:cubicBezTo>
                  <a:pt x="6971747" y="1389311"/>
                  <a:pt x="6970818" y="1414352"/>
                  <a:pt x="6970818" y="1431021"/>
                </a:cubicBezTo>
                <a:cubicBezTo>
                  <a:pt x="6970818" y="1435337"/>
                  <a:pt x="6973273" y="1437495"/>
                  <a:pt x="6978185" y="1437495"/>
                </a:cubicBezTo>
                <a:cubicBezTo>
                  <a:pt x="6989496" y="1437495"/>
                  <a:pt x="7006462" y="1437569"/>
                  <a:pt x="7029084" y="1437718"/>
                </a:cubicBezTo>
                <a:cubicBezTo>
                  <a:pt x="7051706" y="1437867"/>
                  <a:pt x="7068746" y="1437941"/>
                  <a:pt x="7080206" y="1437941"/>
                </a:cubicBezTo>
                <a:cubicBezTo>
                  <a:pt x="7132741" y="1437941"/>
                  <a:pt x="7164443" y="1438685"/>
                  <a:pt x="7175307" y="1440173"/>
                </a:cubicBezTo>
                <a:cubicBezTo>
                  <a:pt x="7178433" y="1440620"/>
                  <a:pt x="7180665" y="1440843"/>
                  <a:pt x="7182005" y="1440843"/>
                </a:cubicBezTo>
                <a:cubicBezTo>
                  <a:pt x="7185130" y="1440843"/>
                  <a:pt x="7187585" y="1439429"/>
                  <a:pt x="7189372" y="1436602"/>
                </a:cubicBezTo>
                <a:cubicBezTo>
                  <a:pt x="7191455" y="1433030"/>
                  <a:pt x="7193836" y="1421942"/>
                  <a:pt x="7196515" y="1403339"/>
                </a:cubicBezTo>
                <a:cubicBezTo>
                  <a:pt x="7199046" y="1386223"/>
                  <a:pt x="7200310" y="1374466"/>
                  <a:pt x="7200310" y="1368066"/>
                </a:cubicBezTo>
                <a:cubicBezTo>
                  <a:pt x="7200310" y="1362708"/>
                  <a:pt x="7198673" y="1360030"/>
                  <a:pt x="7195399" y="1360030"/>
                </a:cubicBezTo>
                <a:cubicBezTo>
                  <a:pt x="7187660" y="1360030"/>
                  <a:pt x="7176014" y="1360736"/>
                  <a:pt x="7160462" y="1362150"/>
                </a:cubicBezTo>
                <a:cubicBezTo>
                  <a:pt x="7144909" y="1363564"/>
                  <a:pt x="7133189" y="1364271"/>
                  <a:pt x="7125300" y="1364271"/>
                </a:cubicBezTo>
                <a:cubicBezTo>
                  <a:pt x="7103275" y="1364271"/>
                  <a:pt x="7092410" y="1364271"/>
                  <a:pt x="7092708" y="1364271"/>
                </a:cubicBezTo>
                <a:cubicBezTo>
                  <a:pt x="7076188" y="1363229"/>
                  <a:pt x="7066663" y="1359881"/>
                  <a:pt x="7064133" y="1354225"/>
                </a:cubicBezTo>
                <a:cubicBezTo>
                  <a:pt x="7062644" y="1350951"/>
                  <a:pt x="7061899" y="1343658"/>
                  <a:pt x="7061899" y="1332348"/>
                </a:cubicBezTo>
                <a:cubicBezTo>
                  <a:pt x="7061899" y="1323864"/>
                  <a:pt x="7061974" y="1319251"/>
                  <a:pt x="7062123" y="1318506"/>
                </a:cubicBezTo>
                <a:cubicBezTo>
                  <a:pt x="7063164" y="1315530"/>
                  <a:pt x="7066738" y="1314042"/>
                  <a:pt x="7072839" y="1314042"/>
                </a:cubicBezTo>
                <a:lnTo>
                  <a:pt x="7096504" y="1314042"/>
                </a:lnTo>
                <a:cubicBezTo>
                  <a:pt x="7126715" y="1314042"/>
                  <a:pt x="7146063" y="1314488"/>
                  <a:pt x="7154546" y="1315381"/>
                </a:cubicBezTo>
                <a:cubicBezTo>
                  <a:pt x="7167941" y="1316869"/>
                  <a:pt x="7174638" y="1317614"/>
                  <a:pt x="7174638" y="1317614"/>
                </a:cubicBezTo>
                <a:cubicBezTo>
                  <a:pt x="7178954" y="1317614"/>
                  <a:pt x="7181111" y="1316125"/>
                  <a:pt x="7181111" y="1313149"/>
                </a:cubicBezTo>
                <a:cubicBezTo>
                  <a:pt x="7181111" y="1301242"/>
                  <a:pt x="7181708" y="1289336"/>
                  <a:pt x="7182897" y="1277430"/>
                </a:cubicBezTo>
                <a:cubicBezTo>
                  <a:pt x="7185576" y="1251534"/>
                  <a:pt x="7186916" y="1240148"/>
                  <a:pt x="7186916" y="1243274"/>
                </a:cubicBezTo>
                <a:cubicBezTo>
                  <a:pt x="7186916" y="1239851"/>
                  <a:pt x="7185130" y="1238139"/>
                  <a:pt x="7181558" y="1238139"/>
                </a:cubicBezTo>
                <a:cubicBezTo>
                  <a:pt x="7178583" y="1238139"/>
                  <a:pt x="7174563" y="1238437"/>
                  <a:pt x="7169503" y="1239032"/>
                </a:cubicBezTo>
                <a:cubicBezTo>
                  <a:pt x="7162955" y="1239628"/>
                  <a:pt x="7158861" y="1240000"/>
                  <a:pt x="7157225" y="1240148"/>
                </a:cubicBezTo>
                <a:cubicBezTo>
                  <a:pt x="7138026" y="1241190"/>
                  <a:pt x="7119050" y="1241711"/>
                  <a:pt x="7100297" y="1241711"/>
                </a:cubicBezTo>
                <a:cubicBezTo>
                  <a:pt x="7097470" y="1241711"/>
                  <a:pt x="7093899" y="1241823"/>
                  <a:pt x="7089582" y="1242046"/>
                </a:cubicBezTo>
                <a:cubicBezTo>
                  <a:pt x="7085265" y="1242269"/>
                  <a:pt x="7082364" y="1242381"/>
                  <a:pt x="7080876" y="1242381"/>
                </a:cubicBezTo>
                <a:cubicBezTo>
                  <a:pt x="7073732" y="1242381"/>
                  <a:pt x="7068895" y="1240967"/>
                  <a:pt x="7066365" y="1238139"/>
                </a:cubicBezTo>
                <a:cubicBezTo>
                  <a:pt x="7063389" y="1234865"/>
                  <a:pt x="7061899" y="1228168"/>
                  <a:pt x="7061899" y="1218048"/>
                </a:cubicBezTo>
                <a:cubicBezTo>
                  <a:pt x="7061899" y="1208374"/>
                  <a:pt x="7062273" y="1202644"/>
                  <a:pt x="7063017" y="1200858"/>
                </a:cubicBezTo>
                <a:cubicBezTo>
                  <a:pt x="7064803" y="1197137"/>
                  <a:pt x="7069640" y="1195277"/>
                  <a:pt x="7077527" y="1195277"/>
                </a:cubicBezTo>
                <a:cubicBezTo>
                  <a:pt x="7109078" y="1195277"/>
                  <a:pt x="7144648" y="1196914"/>
                  <a:pt x="7184237" y="1200188"/>
                </a:cubicBezTo>
                <a:cubicBezTo>
                  <a:pt x="7186470" y="1200337"/>
                  <a:pt x="7188032" y="1200411"/>
                  <a:pt x="7188925" y="1200411"/>
                </a:cubicBezTo>
                <a:cubicBezTo>
                  <a:pt x="7191902" y="1200411"/>
                  <a:pt x="7193390" y="1198849"/>
                  <a:pt x="7193390" y="1195723"/>
                </a:cubicBezTo>
                <a:cubicBezTo>
                  <a:pt x="7193390" y="1192003"/>
                  <a:pt x="7192609" y="1181473"/>
                  <a:pt x="7191046" y="1164135"/>
                </a:cubicBezTo>
                <a:cubicBezTo>
                  <a:pt x="7189483" y="1146796"/>
                  <a:pt x="7188330" y="1136415"/>
                  <a:pt x="7187585" y="1132992"/>
                </a:cubicBezTo>
                <a:cubicBezTo>
                  <a:pt x="7186395" y="1127188"/>
                  <a:pt x="7181930" y="1124286"/>
                  <a:pt x="7174191" y="1124286"/>
                </a:cubicBezTo>
                <a:cubicBezTo>
                  <a:pt x="7163327" y="1124286"/>
                  <a:pt x="7146955" y="1124583"/>
                  <a:pt x="7125079" y="1125179"/>
                </a:cubicBezTo>
                <a:cubicBezTo>
                  <a:pt x="7103200" y="1125774"/>
                  <a:pt x="7086828" y="1126072"/>
                  <a:pt x="7075965" y="1126072"/>
                </a:cubicBezTo>
                <a:cubicBezTo>
                  <a:pt x="7064951" y="1126072"/>
                  <a:pt x="7048394" y="1125774"/>
                  <a:pt x="7026292" y="1125179"/>
                </a:cubicBezTo>
                <a:cubicBezTo>
                  <a:pt x="7004191" y="1124583"/>
                  <a:pt x="6987636" y="1124286"/>
                  <a:pt x="6976623" y="1124286"/>
                </a:cubicBezTo>
                <a:close/>
                <a:moveTo>
                  <a:pt x="4596191" y="1124286"/>
                </a:moveTo>
                <a:cubicBezTo>
                  <a:pt x="4556602" y="1124286"/>
                  <a:pt x="4531003" y="1125030"/>
                  <a:pt x="4519395" y="1126518"/>
                </a:cubicBezTo>
                <a:cubicBezTo>
                  <a:pt x="4514633" y="1127114"/>
                  <a:pt x="4512400" y="1128825"/>
                  <a:pt x="4512698" y="1131653"/>
                </a:cubicBezTo>
                <a:lnTo>
                  <a:pt x="4512921" y="1134778"/>
                </a:lnTo>
                <a:cubicBezTo>
                  <a:pt x="4516939" y="1186273"/>
                  <a:pt x="4518949" y="1235386"/>
                  <a:pt x="4518949" y="1282118"/>
                </a:cubicBezTo>
                <a:cubicBezTo>
                  <a:pt x="4518949" y="1298638"/>
                  <a:pt x="4518688" y="1323455"/>
                  <a:pt x="4518167" y="1356569"/>
                </a:cubicBezTo>
                <a:cubicBezTo>
                  <a:pt x="4517646" y="1389684"/>
                  <a:pt x="4517386" y="1414501"/>
                  <a:pt x="4517386" y="1431021"/>
                </a:cubicBezTo>
                <a:cubicBezTo>
                  <a:pt x="4517386" y="1435337"/>
                  <a:pt x="4519544" y="1437495"/>
                  <a:pt x="4523860" y="1437495"/>
                </a:cubicBezTo>
                <a:cubicBezTo>
                  <a:pt x="4532938" y="1437495"/>
                  <a:pt x="4546556" y="1437755"/>
                  <a:pt x="4564713" y="1438276"/>
                </a:cubicBezTo>
                <a:cubicBezTo>
                  <a:pt x="4582870" y="1438797"/>
                  <a:pt x="4596488" y="1439057"/>
                  <a:pt x="4605567" y="1439057"/>
                </a:cubicBezTo>
                <a:cubicBezTo>
                  <a:pt x="4608692" y="1439057"/>
                  <a:pt x="4610255" y="1437346"/>
                  <a:pt x="4610255" y="1433923"/>
                </a:cubicBezTo>
                <a:cubicBezTo>
                  <a:pt x="4610255" y="1427225"/>
                  <a:pt x="4609585" y="1417105"/>
                  <a:pt x="4608245" y="1403562"/>
                </a:cubicBezTo>
                <a:cubicBezTo>
                  <a:pt x="4606906" y="1390018"/>
                  <a:pt x="4606236" y="1379824"/>
                  <a:pt x="4606236" y="1372978"/>
                </a:cubicBezTo>
                <a:cubicBezTo>
                  <a:pt x="4606236" y="1367471"/>
                  <a:pt x="4609436" y="1364718"/>
                  <a:pt x="4615835" y="1364718"/>
                </a:cubicBezTo>
                <a:cubicBezTo>
                  <a:pt x="4621789" y="1364718"/>
                  <a:pt x="4630756" y="1365052"/>
                  <a:pt x="4642737" y="1365722"/>
                </a:cubicBezTo>
                <a:cubicBezTo>
                  <a:pt x="4654717" y="1366392"/>
                  <a:pt x="4663684" y="1366727"/>
                  <a:pt x="4669637" y="1366727"/>
                </a:cubicBezTo>
                <a:cubicBezTo>
                  <a:pt x="4705207" y="1366727"/>
                  <a:pt x="4733112" y="1354895"/>
                  <a:pt x="4753353" y="1331231"/>
                </a:cubicBezTo>
                <a:cubicBezTo>
                  <a:pt x="4772254" y="1308907"/>
                  <a:pt x="4781705" y="1279737"/>
                  <a:pt x="4781705" y="1243720"/>
                </a:cubicBezTo>
                <a:cubicBezTo>
                  <a:pt x="4781705" y="1208597"/>
                  <a:pt x="4770691" y="1180171"/>
                  <a:pt x="4748665" y="1158442"/>
                </a:cubicBezTo>
                <a:cubicBezTo>
                  <a:pt x="4727085" y="1137308"/>
                  <a:pt x="4698659" y="1126221"/>
                  <a:pt x="4663386" y="1125179"/>
                </a:cubicBezTo>
                <a:cubicBezTo>
                  <a:pt x="4641955" y="1124583"/>
                  <a:pt x="4619556" y="1124286"/>
                  <a:pt x="4596191" y="1124286"/>
                </a:cubicBezTo>
                <a:close/>
                <a:moveTo>
                  <a:pt x="10411127" y="1123839"/>
                </a:moveTo>
                <a:cubicBezTo>
                  <a:pt x="10407257" y="1123839"/>
                  <a:pt x="10405323" y="1125476"/>
                  <a:pt x="10405323" y="1128751"/>
                </a:cubicBezTo>
                <a:cubicBezTo>
                  <a:pt x="10405323" y="1129644"/>
                  <a:pt x="10405471" y="1130909"/>
                  <a:pt x="10405769" y="1132546"/>
                </a:cubicBezTo>
                <a:cubicBezTo>
                  <a:pt x="10409043" y="1156358"/>
                  <a:pt x="10410904" y="1184710"/>
                  <a:pt x="10411351" y="1217601"/>
                </a:cubicBezTo>
                <a:cubicBezTo>
                  <a:pt x="10411201" y="1212094"/>
                  <a:pt x="10411127" y="1240595"/>
                  <a:pt x="10411127" y="1303103"/>
                </a:cubicBezTo>
                <a:cubicBezTo>
                  <a:pt x="10411127" y="1316200"/>
                  <a:pt x="10410978" y="1335957"/>
                  <a:pt x="10410681" y="1362374"/>
                </a:cubicBezTo>
                <a:cubicBezTo>
                  <a:pt x="10410383" y="1388791"/>
                  <a:pt x="10410234" y="1408622"/>
                  <a:pt x="10410234" y="1421868"/>
                </a:cubicBezTo>
                <a:cubicBezTo>
                  <a:pt x="10410234" y="1427821"/>
                  <a:pt x="10410234" y="1431021"/>
                  <a:pt x="10410234" y="1431467"/>
                </a:cubicBezTo>
                <a:cubicBezTo>
                  <a:pt x="10410681" y="1434741"/>
                  <a:pt x="10412541" y="1436750"/>
                  <a:pt x="10415815" y="1437495"/>
                </a:cubicBezTo>
                <a:cubicBezTo>
                  <a:pt x="10420727" y="1438685"/>
                  <a:pt x="10432112" y="1439281"/>
                  <a:pt x="10449971" y="1439281"/>
                </a:cubicBezTo>
                <a:cubicBezTo>
                  <a:pt x="10467384" y="1439281"/>
                  <a:pt x="10479439" y="1438685"/>
                  <a:pt x="10486137" y="1437495"/>
                </a:cubicBezTo>
                <a:cubicBezTo>
                  <a:pt x="10489857" y="1436899"/>
                  <a:pt x="10491717" y="1435039"/>
                  <a:pt x="10491717" y="1431914"/>
                </a:cubicBezTo>
                <a:cubicBezTo>
                  <a:pt x="10491717" y="1427746"/>
                  <a:pt x="10491494" y="1421868"/>
                  <a:pt x="10491047" y="1414277"/>
                </a:cubicBezTo>
                <a:cubicBezTo>
                  <a:pt x="10490601" y="1405943"/>
                  <a:pt x="10490378" y="1400064"/>
                  <a:pt x="10490378" y="1396641"/>
                </a:cubicBezTo>
                <a:cubicBezTo>
                  <a:pt x="10490081" y="1374912"/>
                  <a:pt x="10489931" y="1343733"/>
                  <a:pt x="10489931" y="1303103"/>
                </a:cubicBezTo>
                <a:cubicBezTo>
                  <a:pt x="10489931" y="1253692"/>
                  <a:pt x="10491867" y="1196839"/>
                  <a:pt x="10495736" y="1132546"/>
                </a:cubicBezTo>
                <a:lnTo>
                  <a:pt x="10495959" y="1128527"/>
                </a:lnTo>
                <a:cubicBezTo>
                  <a:pt x="10496257" y="1125402"/>
                  <a:pt x="10494545" y="1123839"/>
                  <a:pt x="10490825" y="1123839"/>
                </a:cubicBezTo>
                <a:close/>
                <a:moveTo>
                  <a:pt x="4277029" y="1123839"/>
                </a:moveTo>
                <a:cubicBezTo>
                  <a:pt x="4273159" y="1123839"/>
                  <a:pt x="4271224" y="1125476"/>
                  <a:pt x="4271224" y="1128751"/>
                </a:cubicBezTo>
                <a:cubicBezTo>
                  <a:pt x="4271224" y="1129644"/>
                  <a:pt x="4271373" y="1130909"/>
                  <a:pt x="4271671" y="1132546"/>
                </a:cubicBezTo>
                <a:cubicBezTo>
                  <a:pt x="4274944" y="1156358"/>
                  <a:pt x="4276805" y="1184710"/>
                  <a:pt x="4277252" y="1217601"/>
                </a:cubicBezTo>
                <a:cubicBezTo>
                  <a:pt x="4277103" y="1212094"/>
                  <a:pt x="4277029" y="1240595"/>
                  <a:pt x="4277029" y="1303103"/>
                </a:cubicBezTo>
                <a:cubicBezTo>
                  <a:pt x="4277029" y="1316200"/>
                  <a:pt x="4276879" y="1335957"/>
                  <a:pt x="4276582" y="1362374"/>
                </a:cubicBezTo>
                <a:cubicBezTo>
                  <a:pt x="4276284" y="1388791"/>
                  <a:pt x="4276135" y="1408622"/>
                  <a:pt x="4276135" y="1421868"/>
                </a:cubicBezTo>
                <a:cubicBezTo>
                  <a:pt x="4276135" y="1427821"/>
                  <a:pt x="4276135" y="1431021"/>
                  <a:pt x="4276135" y="1431467"/>
                </a:cubicBezTo>
                <a:cubicBezTo>
                  <a:pt x="4276582" y="1434741"/>
                  <a:pt x="4278442" y="1436750"/>
                  <a:pt x="4281716" y="1437495"/>
                </a:cubicBezTo>
                <a:cubicBezTo>
                  <a:pt x="4286628" y="1438685"/>
                  <a:pt x="4298013" y="1439281"/>
                  <a:pt x="4315873" y="1439281"/>
                </a:cubicBezTo>
                <a:cubicBezTo>
                  <a:pt x="4333286" y="1439281"/>
                  <a:pt x="4345340" y="1438685"/>
                  <a:pt x="4352038" y="1437495"/>
                </a:cubicBezTo>
                <a:cubicBezTo>
                  <a:pt x="4355759" y="1436899"/>
                  <a:pt x="4357619" y="1435039"/>
                  <a:pt x="4357619" y="1431914"/>
                </a:cubicBezTo>
                <a:cubicBezTo>
                  <a:pt x="4357619" y="1427746"/>
                  <a:pt x="4357396" y="1421868"/>
                  <a:pt x="4356949" y="1414277"/>
                </a:cubicBezTo>
                <a:cubicBezTo>
                  <a:pt x="4356503" y="1405943"/>
                  <a:pt x="4356279" y="1400064"/>
                  <a:pt x="4356279" y="1396641"/>
                </a:cubicBezTo>
                <a:cubicBezTo>
                  <a:pt x="4355982" y="1374912"/>
                  <a:pt x="4355833" y="1343733"/>
                  <a:pt x="4355833" y="1303103"/>
                </a:cubicBezTo>
                <a:cubicBezTo>
                  <a:pt x="4355833" y="1253692"/>
                  <a:pt x="4357767" y="1196839"/>
                  <a:pt x="4361637" y="1132546"/>
                </a:cubicBezTo>
                <a:lnTo>
                  <a:pt x="4361861" y="1128527"/>
                </a:lnTo>
                <a:cubicBezTo>
                  <a:pt x="4362158" y="1125402"/>
                  <a:pt x="4360447" y="1123839"/>
                  <a:pt x="4356726" y="1123839"/>
                </a:cubicBezTo>
                <a:close/>
                <a:moveTo>
                  <a:pt x="3583341" y="1121160"/>
                </a:moveTo>
                <a:cubicBezTo>
                  <a:pt x="3571434" y="1121160"/>
                  <a:pt x="3553538" y="1122053"/>
                  <a:pt x="3529651" y="1123839"/>
                </a:cubicBezTo>
                <a:cubicBezTo>
                  <a:pt x="3505764" y="1125625"/>
                  <a:pt x="3487867" y="1126518"/>
                  <a:pt x="3475961" y="1126518"/>
                </a:cubicBezTo>
                <a:cubicBezTo>
                  <a:pt x="3464799" y="1126518"/>
                  <a:pt x="3448093" y="1126295"/>
                  <a:pt x="3425843" y="1125848"/>
                </a:cubicBezTo>
                <a:cubicBezTo>
                  <a:pt x="3403593" y="1125402"/>
                  <a:pt x="3386962" y="1125179"/>
                  <a:pt x="3375949" y="1125179"/>
                </a:cubicBezTo>
                <a:cubicBezTo>
                  <a:pt x="3371335" y="1125179"/>
                  <a:pt x="3369102" y="1127039"/>
                  <a:pt x="3369251" y="1130760"/>
                </a:cubicBezTo>
                <a:lnTo>
                  <a:pt x="3369474" y="1133439"/>
                </a:lnTo>
                <a:cubicBezTo>
                  <a:pt x="3369623" y="1136862"/>
                  <a:pt x="3371037" y="1161567"/>
                  <a:pt x="3373716" y="1207555"/>
                </a:cubicBezTo>
                <a:cubicBezTo>
                  <a:pt x="3375502" y="1237321"/>
                  <a:pt x="3376395" y="1262026"/>
                  <a:pt x="3376395" y="1281672"/>
                </a:cubicBezTo>
                <a:cubicBezTo>
                  <a:pt x="3376395" y="1298191"/>
                  <a:pt x="3375837" y="1323009"/>
                  <a:pt x="3374721" y="1356123"/>
                </a:cubicBezTo>
                <a:cubicBezTo>
                  <a:pt x="3373605" y="1389237"/>
                  <a:pt x="3373046" y="1414054"/>
                  <a:pt x="3373046" y="1430574"/>
                </a:cubicBezTo>
                <a:cubicBezTo>
                  <a:pt x="3373046" y="1434146"/>
                  <a:pt x="3375204" y="1436453"/>
                  <a:pt x="3379521" y="1437495"/>
                </a:cubicBezTo>
                <a:cubicBezTo>
                  <a:pt x="3387557" y="1439429"/>
                  <a:pt x="3405491" y="1440397"/>
                  <a:pt x="3433322" y="1440397"/>
                </a:cubicBezTo>
                <a:cubicBezTo>
                  <a:pt x="3449098" y="1440397"/>
                  <a:pt x="3455720" y="1440471"/>
                  <a:pt x="3453190" y="1440620"/>
                </a:cubicBezTo>
                <a:cubicBezTo>
                  <a:pt x="3462567" y="1440025"/>
                  <a:pt x="3467255" y="1437792"/>
                  <a:pt x="3467255" y="1433923"/>
                </a:cubicBezTo>
                <a:cubicBezTo>
                  <a:pt x="3467255" y="1436602"/>
                  <a:pt x="3466510" y="1425514"/>
                  <a:pt x="3465022" y="1400660"/>
                </a:cubicBezTo>
                <a:cubicBezTo>
                  <a:pt x="3463236" y="1373126"/>
                  <a:pt x="3462343" y="1348793"/>
                  <a:pt x="3462343" y="1327659"/>
                </a:cubicBezTo>
                <a:cubicBezTo>
                  <a:pt x="3462343" y="1322450"/>
                  <a:pt x="3466138" y="1319251"/>
                  <a:pt x="3473729" y="1318060"/>
                </a:cubicBezTo>
                <a:cubicBezTo>
                  <a:pt x="3475068" y="1317911"/>
                  <a:pt x="3480947" y="1317837"/>
                  <a:pt x="3491365" y="1317837"/>
                </a:cubicBezTo>
                <a:cubicBezTo>
                  <a:pt x="3523660" y="1317837"/>
                  <a:pt x="3547771" y="1318581"/>
                  <a:pt x="3563695" y="1320069"/>
                </a:cubicBezTo>
                <a:cubicBezTo>
                  <a:pt x="3575006" y="1321111"/>
                  <a:pt x="3579694" y="1321632"/>
                  <a:pt x="3577760" y="1321632"/>
                </a:cubicBezTo>
                <a:cubicBezTo>
                  <a:pt x="3580736" y="1321632"/>
                  <a:pt x="3582745" y="1320292"/>
                  <a:pt x="3583787" y="1317614"/>
                </a:cubicBezTo>
                <a:cubicBezTo>
                  <a:pt x="3585424" y="1313893"/>
                  <a:pt x="3586243" y="1300647"/>
                  <a:pt x="3586243" y="1277876"/>
                </a:cubicBezTo>
                <a:cubicBezTo>
                  <a:pt x="3586243" y="1251683"/>
                  <a:pt x="3583787" y="1238586"/>
                  <a:pt x="3578876" y="1238586"/>
                </a:cubicBezTo>
                <a:cubicBezTo>
                  <a:pt x="3568607" y="1238586"/>
                  <a:pt x="3553240" y="1239144"/>
                  <a:pt x="3532776" y="1240260"/>
                </a:cubicBezTo>
                <a:cubicBezTo>
                  <a:pt x="3512312" y="1241376"/>
                  <a:pt x="3496946" y="1241934"/>
                  <a:pt x="3486677" y="1241934"/>
                </a:cubicBezTo>
                <a:cubicBezTo>
                  <a:pt x="3480575" y="1241934"/>
                  <a:pt x="3476035" y="1241562"/>
                  <a:pt x="3473059" y="1240818"/>
                </a:cubicBezTo>
                <a:cubicBezTo>
                  <a:pt x="3465915" y="1238883"/>
                  <a:pt x="3462343" y="1230847"/>
                  <a:pt x="3462343" y="1216708"/>
                </a:cubicBezTo>
                <a:cubicBezTo>
                  <a:pt x="3462343" y="1204951"/>
                  <a:pt x="3465096" y="1197807"/>
                  <a:pt x="3470603" y="1195277"/>
                </a:cubicBezTo>
                <a:cubicBezTo>
                  <a:pt x="3472985" y="1194235"/>
                  <a:pt x="3481319" y="1193714"/>
                  <a:pt x="3495606" y="1193714"/>
                </a:cubicBezTo>
                <a:cubicBezTo>
                  <a:pt x="3506917" y="1193714"/>
                  <a:pt x="3523921" y="1194681"/>
                  <a:pt x="3546617" y="1196616"/>
                </a:cubicBezTo>
                <a:cubicBezTo>
                  <a:pt x="3569314" y="1198551"/>
                  <a:pt x="3586243" y="1199518"/>
                  <a:pt x="3597405" y="1199518"/>
                </a:cubicBezTo>
                <a:cubicBezTo>
                  <a:pt x="3600381" y="1199518"/>
                  <a:pt x="3601870" y="1198700"/>
                  <a:pt x="3601870" y="1197063"/>
                </a:cubicBezTo>
                <a:cubicBezTo>
                  <a:pt x="3601870" y="1192598"/>
                  <a:pt x="3601125" y="1186273"/>
                  <a:pt x="3599637" y="1178087"/>
                </a:cubicBezTo>
                <a:cubicBezTo>
                  <a:pt x="3598000" y="1168711"/>
                  <a:pt x="3597033" y="1162386"/>
                  <a:pt x="3596735" y="1159112"/>
                </a:cubicBezTo>
                <a:cubicBezTo>
                  <a:pt x="3596140" y="1146312"/>
                  <a:pt x="3595842" y="1136713"/>
                  <a:pt x="3595842" y="1130313"/>
                </a:cubicBezTo>
                <a:cubicBezTo>
                  <a:pt x="3594949" y="1124211"/>
                  <a:pt x="3590782" y="1121160"/>
                  <a:pt x="3583341" y="1121160"/>
                </a:cubicBezTo>
                <a:close/>
                <a:moveTo>
                  <a:pt x="9668921" y="1118928"/>
                </a:moveTo>
                <a:cubicBezTo>
                  <a:pt x="9666540" y="1118928"/>
                  <a:pt x="9664457" y="1121756"/>
                  <a:pt x="9662671" y="1127411"/>
                </a:cubicBezTo>
                <a:cubicBezTo>
                  <a:pt x="9659545" y="1137234"/>
                  <a:pt x="9639751" y="1191482"/>
                  <a:pt x="9603288" y="1290155"/>
                </a:cubicBezTo>
                <a:cubicBezTo>
                  <a:pt x="9569653" y="1381386"/>
                  <a:pt x="9552835" y="1428937"/>
                  <a:pt x="9552835" y="1432806"/>
                </a:cubicBezTo>
                <a:cubicBezTo>
                  <a:pt x="9552835" y="1437123"/>
                  <a:pt x="9564221" y="1439281"/>
                  <a:pt x="9586991" y="1439281"/>
                </a:cubicBezTo>
                <a:cubicBezTo>
                  <a:pt x="9615864" y="1439281"/>
                  <a:pt x="9632831" y="1438685"/>
                  <a:pt x="9637891" y="1437495"/>
                </a:cubicBezTo>
                <a:cubicBezTo>
                  <a:pt x="9641909" y="1436453"/>
                  <a:pt x="9645332" y="1429756"/>
                  <a:pt x="9648159" y="1417403"/>
                </a:cubicBezTo>
                <a:cubicBezTo>
                  <a:pt x="9651285" y="1403859"/>
                  <a:pt x="9654113" y="1395897"/>
                  <a:pt x="9656643" y="1393516"/>
                </a:cubicBezTo>
                <a:cubicBezTo>
                  <a:pt x="9658280" y="1392176"/>
                  <a:pt x="9671749" y="1391507"/>
                  <a:pt x="9697049" y="1391507"/>
                </a:cubicBezTo>
                <a:cubicBezTo>
                  <a:pt x="9734555" y="1391507"/>
                  <a:pt x="9754497" y="1392028"/>
                  <a:pt x="9756879" y="1393069"/>
                </a:cubicBezTo>
                <a:cubicBezTo>
                  <a:pt x="9759707" y="1394558"/>
                  <a:pt x="9763651" y="1406017"/>
                  <a:pt x="9768711" y="1427449"/>
                </a:cubicBezTo>
                <a:cubicBezTo>
                  <a:pt x="9770050" y="1433104"/>
                  <a:pt x="9773249" y="1436453"/>
                  <a:pt x="9778310" y="1437495"/>
                </a:cubicBezTo>
                <a:cubicBezTo>
                  <a:pt x="9784412" y="1438685"/>
                  <a:pt x="9798104" y="1439281"/>
                  <a:pt x="9819387" y="1439281"/>
                </a:cubicBezTo>
                <a:cubicBezTo>
                  <a:pt x="9842603" y="1439281"/>
                  <a:pt x="9856445" y="1438685"/>
                  <a:pt x="9860909" y="1437495"/>
                </a:cubicBezTo>
                <a:cubicBezTo>
                  <a:pt x="9864630" y="1436453"/>
                  <a:pt x="9866491" y="1434592"/>
                  <a:pt x="9866491" y="1431914"/>
                </a:cubicBezTo>
                <a:cubicBezTo>
                  <a:pt x="9866491" y="1427895"/>
                  <a:pt x="9848780" y="1379824"/>
                  <a:pt x="9813359" y="1287699"/>
                </a:cubicBezTo>
                <a:cubicBezTo>
                  <a:pt x="9778087" y="1196170"/>
                  <a:pt x="9756804" y="1142591"/>
                  <a:pt x="9749511" y="1126965"/>
                </a:cubicBezTo>
                <a:cubicBezTo>
                  <a:pt x="9747131" y="1122053"/>
                  <a:pt x="9744526" y="1119598"/>
                  <a:pt x="9741698" y="1119598"/>
                </a:cubicBezTo>
                <a:cubicBezTo>
                  <a:pt x="9737829" y="1119598"/>
                  <a:pt x="9731987" y="1119858"/>
                  <a:pt x="9724173" y="1120379"/>
                </a:cubicBezTo>
                <a:cubicBezTo>
                  <a:pt x="9716360" y="1120900"/>
                  <a:pt x="9710444" y="1121160"/>
                  <a:pt x="9706426" y="1121160"/>
                </a:cubicBezTo>
                <a:cubicBezTo>
                  <a:pt x="9702259" y="1121160"/>
                  <a:pt x="9695971" y="1120788"/>
                  <a:pt x="9687562" y="1120044"/>
                </a:cubicBezTo>
                <a:cubicBezTo>
                  <a:pt x="9679153" y="1119300"/>
                  <a:pt x="9672939" y="1118928"/>
                  <a:pt x="9668921" y="1118928"/>
                </a:cubicBezTo>
                <a:close/>
                <a:moveTo>
                  <a:pt x="6820873" y="1115133"/>
                </a:moveTo>
                <a:cubicBezTo>
                  <a:pt x="6824297" y="1115133"/>
                  <a:pt x="6811125" y="1116993"/>
                  <a:pt x="6781360" y="1120714"/>
                </a:cubicBezTo>
                <a:cubicBezTo>
                  <a:pt x="6764692" y="1122053"/>
                  <a:pt x="6751594" y="1122946"/>
                  <a:pt x="6742068" y="1123393"/>
                </a:cubicBezTo>
                <a:cubicBezTo>
                  <a:pt x="6739688" y="1123988"/>
                  <a:pt x="6738497" y="1126444"/>
                  <a:pt x="6738497" y="1130760"/>
                </a:cubicBezTo>
                <a:cubicBezTo>
                  <a:pt x="6738497" y="1142071"/>
                  <a:pt x="6738794" y="1159112"/>
                  <a:pt x="6739390" y="1181882"/>
                </a:cubicBezTo>
                <a:cubicBezTo>
                  <a:pt x="6739984" y="1204653"/>
                  <a:pt x="6740283" y="1221768"/>
                  <a:pt x="6740283" y="1233228"/>
                </a:cubicBezTo>
                <a:cubicBezTo>
                  <a:pt x="6740283" y="1237098"/>
                  <a:pt x="6739613" y="1239032"/>
                  <a:pt x="6738273" y="1239032"/>
                </a:cubicBezTo>
                <a:cubicBezTo>
                  <a:pt x="6737381" y="1239032"/>
                  <a:pt x="6735892" y="1237842"/>
                  <a:pt x="6733809" y="1235460"/>
                </a:cubicBezTo>
                <a:cubicBezTo>
                  <a:pt x="6721307" y="1221173"/>
                  <a:pt x="6703821" y="1214029"/>
                  <a:pt x="6681347" y="1214029"/>
                </a:cubicBezTo>
                <a:cubicBezTo>
                  <a:pt x="6649498" y="1214029"/>
                  <a:pt x="6624197" y="1225191"/>
                  <a:pt x="6605444" y="1247515"/>
                </a:cubicBezTo>
                <a:cubicBezTo>
                  <a:pt x="6587734" y="1268500"/>
                  <a:pt x="6578879" y="1295215"/>
                  <a:pt x="6578879" y="1327659"/>
                </a:cubicBezTo>
                <a:cubicBezTo>
                  <a:pt x="6578879" y="1359657"/>
                  <a:pt x="6587882" y="1386149"/>
                  <a:pt x="6605891" y="1407134"/>
                </a:cubicBezTo>
                <a:cubicBezTo>
                  <a:pt x="6624792" y="1429160"/>
                  <a:pt x="6649944" y="1440173"/>
                  <a:pt x="6681347" y="1440173"/>
                </a:cubicBezTo>
                <a:cubicBezTo>
                  <a:pt x="6705457" y="1440173"/>
                  <a:pt x="6725548" y="1432286"/>
                  <a:pt x="6741622" y="1416510"/>
                </a:cubicBezTo>
                <a:cubicBezTo>
                  <a:pt x="6742963" y="1415170"/>
                  <a:pt x="6744078" y="1414277"/>
                  <a:pt x="6744970" y="1413831"/>
                </a:cubicBezTo>
                <a:cubicBezTo>
                  <a:pt x="6746013" y="1415022"/>
                  <a:pt x="6746609" y="1416212"/>
                  <a:pt x="6746757" y="1417403"/>
                </a:cubicBezTo>
                <a:cubicBezTo>
                  <a:pt x="6747055" y="1423058"/>
                  <a:pt x="6747352" y="1428714"/>
                  <a:pt x="6747650" y="1434369"/>
                </a:cubicBezTo>
                <a:cubicBezTo>
                  <a:pt x="6748840" y="1437495"/>
                  <a:pt x="6753454" y="1439057"/>
                  <a:pt x="6761491" y="1439057"/>
                </a:cubicBezTo>
                <a:cubicBezTo>
                  <a:pt x="6795572" y="1439057"/>
                  <a:pt x="6815292" y="1438685"/>
                  <a:pt x="6820651" y="1437941"/>
                </a:cubicBezTo>
                <a:cubicBezTo>
                  <a:pt x="6822883" y="1437643"/>
                  <a:pt x="6823999" y="1436676"/>
                  <a:pt x="6823999" y="1435039"/>
                </a:cubicBezTo>
                <a:cubicBezTo>
                  <a:pt x="6823999" y="1434295"/>
                  <a:pt x="6823851" y="1432509"/>
                  <a:pt x="6823552" y="1429681"/>
                </a:cubicBezTo>
                <a:cubicBezTo>
                  <a:pt x="6820130" y="1403636"/>
                  <a:pt x="6818417" y="1359881"/>
                  <a:pt x="6818417" y="1298415"/>
                </a:cubicBezTo>
                <a:cubicBezTo>
                  <a:pt x="6818417" y="1261208"/>
                  <a:pt x="6819013" y="1228019"/>
                  <a:pt x="6820203" y="1198849"/>
                </a:cubicBezTo>
                <a:cubicBezTo>
                  <a:pt x="6821096" y="1173101"/>
                  <a:pt x="6822362" y="1151968"/>
                  <a:pt x="6823999" y="1135448"/>
                </a:cubicBezTo>
                <a:cubicBezTo>
                  <a:pt x="6824593" y="1128899"/>
                  <a:pt x="6825041" y="1124397"/>
                  <a:pt x="6825338" y="1121942"/>
                </a:cubicBezTo>
                <a:lnTo>
                  <a:pt x="6825617" y="1120146"/>
                </a:lnTo>
                <a:lnTo>
                  <a:pt x="6825786" y="1120714"/>
                </a:lnTo>
                <a:cubicBezTo>
                  <a:pt x="6825786" y="1119895"/>
                  <a:pt x="6825748" y="1119588"/>
                  <a:pt x="6825674" y="1119793"/>
                </a:cubicBezTo>
                <a:lnTo>
                  <a:pt x="6825617" y="1120146"/>
                </a:lnTo>
                <a:lnTo>
                  <a:pt x="6824558" y="1116528"/>
                </a:lnTo>
                <a:cubicBezTo>
                  <a:pt x="6823738" y="1115598"/>
                  <a:pt x="6822510" y="1115133"/>
                  <a:pt x="6820873" y="1115133"/>
                </a:cubicBezTo>
                <a:close/>
                <a:moveTo>
                  <a:pt x="0" y="0"/>
                </a:moveTo>
                <a:lnTo>
                  <a:pt x="14630399" y="0"/>
                </a:lnTo>
                <a:lnTo>
                  <a:pt x="14630399" y="8229600"/>
                </a:lnTo>
                <a:lnTo>
                  <a:pt x="0" y="8229600"/>
                </a:lnTo>
                <a:close/>
              </a:path>
            </a:pathLst>
          </a:cu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3DFB3440-4153-62CF-A260-9F9BFF71A8B6}"/>
              </a:ext>
            </a:extLst>
          </p:cNvPr>
          <p:cNvSpPr/>
          <p:nvPr/>
        </p:nvSpPr>
        <p:spPr>
          <a:xfrm flipH="1">
            <a:off x="15020923" y="2209800"/>
            <a:ext cx="146051" cy="34163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9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02778E-6 -2.46914E-7 L -0.99457 -0.01312 " pathEditMode="relative" rAng="0" ptsTypes="AA">
                                      <p:cBhvr>
                                        <p:cTn id="6" dur="4000" fill="hold"/>
                                        <p:tgtEl>
                                          <p:spTgt spid="26"/>
                                        </p:tgtEl>
                                        <p:attrNameLst>
                                          <p:attrName>ppt_x</p:attrName>
                                          <p:attrName>ppt_y</p:attrName>
                                        </p:attrNameLst>
                                      </p:cBhvr>
                                      <p:rCtr x="-49729" y="-656"/>
                                    </p:animMotion>
                                  </p:childTnLst>
                                </p:cTn>
                              </p:par>
                              <p:par>
                                <p:cTn id="7" presetID="35" presetClass="path" presetSubtype="0" accel="50000" decel="50000" fill="hold" nodeType="withEffect">
                                  <p:stCondLst>
                                    <p:cond delay="0"/>
                                  </p:stCondLst>
                                  <p:childTnLst>
                                    <p:animMotion origin="layout" path="M -0.74262 0 L -0.99262 0 " pathEditMode="relative" rAng="0" ptsTypes="AA">
                                      <p:cBhvr>
                                        <p:cTn id="8" dur="6000" fill="hold"/>
                                        <p:tgtEl>
                                          <p:spTgt spid="2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713899" y="1812012"/>
            <a:ext cx="458986" cy="458986"/>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2366090" y="1055855"/>
            <a:ext cx="9898220" cy="637461"/>
          </a:xfrm>
          <a:prstGeom prst="rect">
            <a:avLst/>
          </a:prstGeom>
          <a:noFill/>
          <a:ln/>
        </p:spPr>
        <p:txBody>
          <a:bodyPr wrap="square" lIns="0" tIns="0" rIns="0" bIns="0" rtlCol="0" anchor="t"/>
          <a:lstStyle/>
          <a:p>
            <a:pPr marL="0" indent="0">
              <a:lnSpc>
                <a:spcPts val="2500"/>
              </a:lnSpc>
              <a:buNone/>
            </a:pPr>
            <a:r>
              <a:rPr lang="en-US" sz="2000" b="1" dirty="0">
                <a:latin typeface="Times New Roman" panose="02020603050405020304" pitchFamily="18" charset="0"/>
                <a:ea typeface="Tomorrow Semi Bold" pitchFamily="34" charset="-122"/>
                <a:cs typeface="Times New Roman" panose="02020603050405020304" pitchFamily="18" charset="0"/>
              </a:rPr>
              <a:t>Finding 2: How does the effect on housing prices and migration vary according to counties? (Descriptive)</a:t>
            </a:r>
            <a:endParaRPr lang="en-US" sz="2000" b="1" dirty="0">
              <a:latin typeface="Times New Roman" panose="02020603050405020304" pitchFamily="18" charset="0"/>
              <a:cs typeface="Times New Roman" panose="02020603050405020304" pitchFamily="18" charset="0"/>
            </a:endParaRPr>
          </a:p>
        </p:txBody>
      </p:sp>
      <p:sp>
        <p:nvSpPr>
          <p:cNvPr id="12" name="Shape 9"/>
          <p:cNvSpPr/>
          <p:nvPr/>
        </p:nvSpPr>
        <p:spPr>
          <a:xfrm>
            <a:off x="713899" y="3983950"/>
            <a:ext cx="458986" cy="458986"/>
          </a:xfrm>
          <a:prstGeom prst="roundRect">
            <a:avLst>
              <a:gd name="adj" fmla="val 6667"/>
            </a:avLst>
          </a:prstGeom>
          <a:solidFill>
            <a:srgbClr val="F0EAEA"/>
          </a:solidFill>
          <a:ln/>
        </p:spPr>
        <p:txBody>
          <a:bodyPr/>
          <a:lstStyle/>
          <a:p>
            <a:endParaRPr lang="en-US" b="1" dirty="0">
              <a:latin typeface="Times New Roman" panose="02020603050405020304" pitchFamily="18" charset="0"/>
              <a:cs typeface="Times New Roman" panose="02020603050405020304" pitchFamily="18" charset="0"/>
            </a:endParaRPr>
          </a:p>
        </p:txBody>
      </p:sp>
      <p:sp>
        <p:nvSpPr>
          <p:cNvPr id="20" name="Text 17"/>
          <p:cNvSpPr/>
          <p:nvPr/>
        </p:nvSpPr>
        <p:spPr>
          <a:xfrm>
            <a:off x="496711" y="5709209"/>
            <a:ext cx="6695826" cy="2380498"/>
          </a:xfrm>
          <a:prstGeom prst="rect">
            <a:avLst/>
          </a:prstGeom>
          <a:noFill/>
          <a:ln/>
        </p:spPr>
        <p:txBody>
          <a:bodyPr wrap="square" lIns="0" tIns="0" rIns="0" bIns="0" rtlCol="0" anchor="t"/>
          <a:lstStyle/>
          <a:p>
            <a:pPr marL="0" indent="0">
              <a:lnSpc>
                <a:spcPts val="2550"/>
              </a:lnSpc>
              <a:buNone/>
            </a:pPr>
            <a:r>
              <a:rPr lang="en-US" sz="1600" dirty="0">
                <a:latin typeface="Times New Roman" panose="02020603050405020304" pitchFamily="18" charset="0"/>
                <a:ea typeface="Tomorrow" pitchFamily="34" charset="-122"/>
                <a:cs typeface="Times New Roman" panose="02020603050405020304" pitchFamily="18" charset="0"/>
              </a:rPr>
              <a:t>• All counties experienced significant and consistent increases in housing prices, with Maricopa and Los Angeles experiencing the highest level of housing prices.</a:t>
            </a:r>
          </a:p>
          <a:p>
            <a:pPr marL="0" indent="0">
              <a:lnSpc>
                <a:spcPts val="2550"/>
              </a:lnSpc>
              <a:buNone/>
            </a:pPr>
            <a:r>
              <a:rPr lang="en-US" sz="1600" dirty="0">
                <a:latin typeface="Times New Roman" panose="02020603050405020304" pitchFamily="18" charset="0"/>
                <a:ea typeface="Tomorrow" pitchFamily="34" charset="-122"/>
                <a:cs typeface="Times New Roman" panose="02020603050405020304" pitchFamily="18" charset="0"/>
              </a:rPr>
              <a:t>•Other counties such as San Bernardino, Tarrant, and Wake show steady growth. </a:t>
            </a:r>
            <a:r>
              <a:rPr lang="en-US" sz="1600" b="0" i="0" dirty="0">
                <a:solidFill>
                  <a:srgbClr val="333333"/>
                </a:solidFill>
                <a:effectLst/>
                <a:latin typeface="Times New Roman" panose="02020603050405020304" pitchFamily="18" charset="0"/>
                <a:cs typeface="Times New Roman" panose="02020603050405020304" pitchFamily="18" charset="0"/>
              </a:rPr>
              <a:t>These areas likely represent the suburban areas of larger cities and thus offer relatively more affordable housing without losing the benefits of proximity to the city center.</a:t>
            </a:r>
            <a:endParaRPr lang="en-US" sz="1600" dirty="0">
              <a:latin typeface="Times New Roman" panose="02020603050405020304" pitchFamily="18" charset="0"/>
              <a:ea typeface="Tomorrow" pitchFamily="34" charset="-122"/>
              <a:cs typeface="Times New Roman" panose="02020603050405020304" pitchFamily="18" charset="0"/>
            </a:endParaRPr>
          </a:p>
        </p:txBody>
      </p:sp>
      <p:grpSp>
        <p:nvGrpSpPr>
          <p:cNvPr id="23" name="Group 22">
            <a:extLst>
              <a:ext uri="{FF2B5EF4-FFF2-40B4-BE49-F238E27FC236}">
                <a16:creationId xmlns:a16="http://schemas.microsoft.com/office/drawing/2014/main" id="{002D22DF-98CC-23E0-A16D-868F9BC8F0C9}"/>
              </a:ext>
            </a:extLst>
          </p:cNvPr>
          <p:cNvGrpSpPr/>
          <p:nvPr/>
        </p:nvGrpSpPr>
        <p:grpSpPr>
          <a:xfrm>
            <a:off x="5056310" y="170177"/>
            <a:ext cx="4517781" cy="673264"/>
            <a:chOff x="2068214" y="531053"/>
            <a:chExt cx="4517781" cy="673264"/>
          </a:xfrm>
        </p:grpSpPr>
        <p:sp>
          <p:nvSpPr>
            <p:cNvPr id="21" name="TextBox 20">
              <a:extLst>
                <a:ext uri="{FF2B5EF4-FFF2-40B4-BE49-F238E27FC236}">
                  <a16:creationId xmlns:a16="http://schemas.microsoft.com/office/drawing/2014/main" id="{338EFD10-6197-73CF-2C90-75B25EE79EBA}"/>
                </a:ext>
              </a:extLst>
            </p:cNvPr>
            <p:cNvSpPr txBox="1"/>
            <p:nvPr/>
          </p:nvSpPr>
          <p:spPr>
            <a:xfrm>
              <a:off x="2153184" y="637776"/>
              <a:ext cx="434784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ANSWERS TO RESEARCH QUESTIONS</a:t>
              </a:r>
            </a:p>
          </p:txBody>
        </p:sp>
        <p:sp>
          <p:nvSpPr>
            <p:cNvPr id="22" name="Rectangle: Rounded Corners 21">
              <a:extLst>
                <a:ext uri="{FF2B5EF4-FFF2-40B4-BE49-F238E27FC236}">
                  <a16:creationId xmlns:a16="http://schemas.microsoft.com/office/drawing/2014/main" id="{FF3C69E3-A168-7B4C-6746-3F1567A2111B}"/>
                </a:ext>
              </a:extLst>
            </p:cNvPr>
            <p:cNvSpPr/>
            <p:nvPr/>
          </p:nvSpPr>
          <p:spPr>
            <a:xfrm>
              <a:off x="2068214" y="531053"/>
              <a:ext cx="4517781"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 name="Text 8">
            <a:extLst>
              <a:ext uri="{FF2B5EF4-FFF2-40B4-BE49-F238E27FC236}">
                <a16:creationId xmlns:a16="http://schemas.microsoft.com/office/drawing/2014/main" id="{FFCABFE7-D85E-CB52-D324-48F34265FA77}"/>
              </a:ext>
            </a:extLst>
          </p:cNvPr>
          <p:cNvSpPr/>
          <p:nvPr/>
        </p:nvSpPr>
        <p:spPr>
          <a:xfrm>
            <a:off x="1118434" y="5397265"/>
            <a:ext cx="2495312" cy="311944"/>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Housing Price Trends </a:t>
            </a:r>
          </a:p>
        </p:txBody>
      </p:sp>
      <p:sp>
        <p:nvSpPr>
          <p:cNvPr id="5" name="Text 17">
            <a:extLst>
              <a:ext uri="{FF2B5EF4-FFF2-40B4-BE49-F238E27FC236}">
                <a16:creationId xmlns:a16="http://schemas.microsoft.com/office/drawing/2014/main" id="{CD5B113A-7BB7-4BD3-C1FF-C94E7A403C95}"/>
              </a:ext>
            </a:extLst>
          </p:cNvPr>
          <p:cNvSpPr/>
          <p:nvPr/>
        </p:nvSpPr>
        <p:spPr>
          <a:xfrm>
            <a:off x="7437865" y="5614122"/>
            <a:ext cx="6808713" cy="2380498"/>
          </a:xfrm>
          <a:prstGeom prst="rect">
            <a:avLst/>
          </a:prstGeom>
          <a:noFill/>
          <a:ln/>
        </p:spPr>
        <p:txBody>
          <a:bodyPr wrap="square" lIns="0" tIns="0" rIns="0" bIns="0" rtlCol="0" anchor="t"/>
          <a:lstStyle/>
          <a:p>
            <a:pPr marL="0" indent="0">
              <a:lnSpc>
                <a:spcPts val="2550"/>
              </a:lnSpc>
              <a:buNone/>
            </a:pPr>
            <a:r>
              <a:rPr lang="en-US" sz="1600" dirty="0">
                <a:latin typeface="Times New Roman" panose="02020603050405020304" pitchFamily="18" charset="0"/>
                <a:ea typeface="Tomorrow" pitchFamily="34" charset="-122"/>
                <a:cs typeface="Times New Roman" panose="02020603050405020304" pitchFamily="18" charset="0"/>
              </a:rPr>
              <a:t>• Migration flow follows a similar pattern as observed in the graph above, steadily declining in 2013 hitting its lowest peak in 2015, and rising sharply again hitting its highest peak in 2017. But Travis County showed otherwise, it increased and decreased consistently.</a:t>
            </a:r>
          </a:p>
          <a:p>
            <a:pPr marL="0" indent="0">
              <a:lnSpc>
                <a:spcPts val="2550"/>
              </a:lnSpc>
              <a:buNone/>
            </a:pPr>
            <a:r>
              <a:rPr lang="en-US" sz="1600" dirty="0">
                <a:latin typeface="Times New Roman" panose="02020603050405020304" pitchFamily="18" charset="0"/>
                <a:ea typeface="Tomorrow" pitchFamily="34" charset="-122"/>
                <a:cs typeface="Times New Roman" panose="02020603050405020304" pitchFamily="18" charset="0"/>
              </a:rPr>
              <a:t>. Los Angeles County consistently has the highest migration inflow, but it declines over time.</a:t>
            </a:r>
          </a:p>
          <a:p>
            <a:pPr>
              <a:lnSpc>
                <a:spcPts val="2550"/>
              </a:lnSpc>
            </a:pPr>
            <a:r>
              <a:rPr lang="en-US" sz="1600" dirty="0">
                <a:latin typeface="Times New Roman" panose="02020603050405020304" pitchFamily="18" charset="0"/>
                <a:ea typeface="Tomorrow" pitchFamily="34" charset="-122"/>
                <a:cs typeface="Times New Roman" panose="02020603050405020304" pitchFamily="18" charset="0"/>
              </a:rPr>
              <a:t>• Maricopa and Riverside show gradual increases and stable trends toward 2020.</a:t>
            </a:r>
          </a:p>
          <a:p>
            <a:pPr marL="0" indent="0">
              <a:lnSpc>
                <a:spcPts val="2550"/>
              </a:lnSpc>
              <a:buNone/>
            </a:pPr>
            <a:endParaRPr lang="en-US" sz="1600" dirty="0">
              <a:latin typeface="Times New Roman" panose="02020603050405020304" pitchFamily="18" charset="0"/>
              <a:ea typeface="Tomorrow" pitchFamily="34" charset="-122"/>
              <a:cs typeface="Times New Roman" panose="02020603050405020304" pitchFamily="18" charset="0"/>
            </a:endParaRPr>
          </a:p>
        </p:txBody>
      </p:sp>
      <p:sp>
        <p:nvSpPr>
          <p:cNvPr id="7" name="Text 8">
            <a:extLst>
              <a:ext uri="{FF2B5EF4-FFF2-40B4-BE49-F238E27FC236}">
                <a16:creationId xmlns:a16="http://schemas.microsoft.com/office/drawing/2014/main" id="{0AD06FDF-E1C7-7AEB-97C7-868E1D1B345D}"/>
              </a:ext>
            </a:extLst>
          </p:cNvPr>
          <p:cNvSpPr/>
          <p:nvPr/>
        </p:nvSpPr>
        <p:spPr>
          <a:xfrm>
            <a:off x="7986536" y="5302178"/>
            <a:ext cx="2495312" cy="311944"/>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Migration Inflow </a:t>
            </a:r>
          </a:p>
        </p:txBody>
      </p:sp>
      <p:sp>
        <p:nvSpPr>
          <p:cNvPr id="10" name="AutoShape 2">
            <a:extLst>
              <a:ext uri="{FF2B5EF4-FFF2-40B4-BE49-F238E27FC236}">
                <a16:creationId xmlns:a16="http://schemas.microsoft.com/office/drawing/2014/main" id="{E0AA0DE0-9033-1080-367F-9B49126FA9FC}"/>
              </a:ext>
            </a:extLst>
          </p:cNvPr>
          <p:cNvSpPr>
            <a:spLocks noChangeAspect="1" noChangeArrowheads="1"/>
          </p:cNvSpPr>
          <p:nvPr/>
        </p:nvSpPr>
        <p:spPr bwMode="auto">
          <a:xfrm flipV="1">
            <a:off x="2269067" y="4267199"/>
            <a:ext cx="5198533" cy="5198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a:extLst>
              <a:ext uri="{FF2B5EF4-FFF2-40B4-BE49-F238E27FC236}">
                <a16:creationId xmlns:a16="http://schemas.microsoft.com/office/drawing/2014/main" id="{6B0ECF98-2584-09FE-6BE8-2D0D9AFD0530}"/>
              </a:ext>
            </a:extLst>
          </p:cNvPr>
          <p:cNvSpPr>
            <a:spLocks noChangeAspect="1" noChangeArrowheads="1"/>
          </p:cNvSpPr>
          <p:nvPr/>
        </p:nvSpPr>
        <p:spPr bwMode="auto">
          <a:xfrm>
            <a:off x="2366090" y="1343315"/>
            <a:ext cx="10593554" cy="34067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graph of different colored lines">
            <a:extLst>
              <a:ext uri="{FF2B5EF4-FFF2-40B4-BE49-F238E27FC236}">
                <a16:creationId xmlns:a16="http://schemas.microsoft.com/office/drawing/2014/main" id="{8DD849C0-3BC7-729A-D04F-710CCEDCC483}"/>
              </a:ext>
            </a:extLst>
          </p:cNvPr>
          <p:cNvPicPr>
            <a:picLocks noChangeAspect="1"/>
          </p:cNvPicPr>
          <p:nvPr/>
        </p:nvPicPr>
        <p:blipFill>
          <a:blip r:embed="rId3"/>
          <a:stretch>
            <a:fillRect/>
          </a:stretch>
        </p:blipFill>
        <p:spPr>
          <a:xfrm>
            <a:off x="713899" y="1707541"/>
            <a:ext cx="12326776" cy="3654559"/>
          </a:xfrm>
          <a:prstGeom prst="rect">
            <a:avLst/>
          </a:prstGeom>
        </p:spPr>
      </p:pic>
    </p:spTree>
    <p:extLst>
      <p:ext uri="{BB962C8B-B14F-4D97-AF65-F5344CB8AC3E}">
        <p14:creationId xmlns:p14="http://schemas.microsoft.com/office/powerpoint/2010/main" val="39717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713899" y="1812012"/>
            <a:ext cx="458986" cy="458986"/>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1536637" y="1132678"/>
            <a:ext cx="11557127" cy="637461"/>
          </a:xfrm>
          <a:prstGeom prst="rect">
            <a:avLst/>
          </a:prstGeom>
          <a:noFill/>
          <a:ln/>
        </p:spPr>
        <p:txBody>
          <a:bodyPr wrap="square" lIns="0" tIns="0" rIns="0" bIns="0" rtlCol="0" anchor="t"/>
          <a:lstStyle/>
          <a:p>
            <a:pPr marL="0" indent="0">
              <a:lnSpc>
                <a:spcPts val="2500"/>
              </a:lnSpc>
              <a:buNone/>
            </a:pPr>
            <a:r>
              <a:rPr lang="en-US" sz="2000" b="1" dirty="0">
                <a:latin typeface="Times New Roman" panose="02020603050405020304" pitchFamily="18" charset="0"/>
                <a:ea typeface="Tomorrow Semi Bold" pitchFamily="34" charset="-122"/>
                <a:cs typeface="Times New Roman" panose="02020603050405020304" pitchFamily="18" charset="0"/>
              </a:rPr>
              <a:t>Finding 3: The distribution patterns of migration and housing prices across states and time. (Descriptive)</a:t>
            </a:r>
            <a:endParaRPr lang="en-US" sz="2000" b="1" dirty="0">
              <a:latin typeface="Times New Roman" panose="02020603050405020304" pitchFamily="18" charset="0"/>
              <a:cs typeface="Times New Roman" panose="02020603050405020304" pitchFamily="18" charset="0"/>
            </a:endParaRPr>
          </a:p>
        </p:txBody>
      </p:sp>
      <p:sp>
        <p:nvSpPr>
          <p:cNvPr id="12" name="Shape 9"/>
          <p:cNvSpPr/>
          <p:nvPr/>
        </p:nvSpPr>
        <p:spPr>
          <a:xfrm>
            <a:off x="713899" y="3983950"/>
            <a:ext cx="458986" cy="458986"/>
          </a:xfrm>
          <a:prstGeom prst="roundRect">
            <a:avLst>
              <a:gd name="adj" fmla="val 6667"/>
            </a:avLst>
          </a:prstGeom>
          <a:solidFill>
            <a:srgbClr val="F0EAEA"/>
          </a:solidFill>
          <a:ln/>
        </p:spPr>
        <p:txBody>
          <a:bodyPr/>
          <a:lstStyle/>
          <a:p>
            <a:endParaRPr lang="en-US" b="1" dirty="0">
              <a:latin typeface="Times New Roman" panose="02020603050405020304" pitchFamily="18" charset="0"/>
              <a:cs typeface="Times New Roman" panose="02020603050405020304" pitchFamily="18" charset="0"/>
            </a:endParaRPr>
          </a:p>
        </p:txBody>
      </p:sp>
      <p:sp>
        <p:nvSpPr>
          <p:cNvPr id="20" name="Text 17"/>
          <p:cNvSpPr/>
          <p:nvPr/>
        </p:nvSpPr>
        <p:spPr>
          <a:xfrm>
            <a:off x="871219" y="5568171"/>
            <a:ext cx="13348845" cy="987975"/>
          </a:xfrm>
          <a:prstGeom prst="rect">
            <a:avLst/>
          </a:prstGeom>
          <a:noFill/>
          <a:ln/>
        </p:spPr>
        <p:txBody>
          <a:bodyPr wrap="square" lIns="0" tIns="0" rIns="0" bIns="0" rtlCol="0" anchor="t"/>
          <a:lstStyle/>
          <a:p>
            <a:pPr marL="0" indent="0">
              <a:lnSpc>
                <a:spcPts val="2550"/>
              </a:lnSpc>
              <a:buNone/>
            </a:pPr>
            <a:r>
              <a:rPr lang="en-US" sz="1600" b="0" i="0" dirty="0">
                <a:solidFill>
                  <a:srgbClr val="333333"/>
                </a:solidFill>
                <a:effectLst/>
                <a:latin typeface="Times New Roman" panose="02020603050405020304" pitchFamily="18" charset="0"/>
                <a:cs typeface="Times New Roman" panose="02020603050405020304" pitchFamily="18" charset="0"/>
              </a:rPr>
              <a:t>From the graph above, the migration flow of states follows similar patterns. It was fairly stable in 2014, decreasing and peaking up again in 2017 with Arizona (AZ) and the District of Columbia (DC) showing consistently high migration levels, peaking around 2017 before declining. Migration trends might be influenced by affordability, job opportunities, and quality of life</a:t>
            </a:r>
            <a:r>
              <a:rPr lang="en-US" sz="1600" dirty="0">
                <a:solidFill>
                  <a:srgbClr val="333333"/>
                </a:solidFill>
                <a:latin typeface="Times New Roman" panose="02020603050405020304" pitchFamily="18" charset="0"/>
                <a:ea typeface="Tomorrow" pitchFamily="34" charset="-122"/>
                <a:cs typeface="Times New Roman" panose="02020603050405020304" pitchFamily="18" charset="0"/>
              </a:rPr>
              <a:t>.</a:t>
            </a:r>
            <a:r>
              <a:rPr lang="en-US" dirty="0">
                <a:latin typeface="Times New Roman" panose="02020603050405020304" pitchFamily="18" charset="0"/>
                <a:ea typeface="Tomorrow" pitchFamily="34" charset="-122"/>
                <a:cs typeface="Times New Roman" panose="02020603050405020304" pitchFamily="18" charset="0"/>
              </a:rPr>
              <a:t>  Arizona (AZ) and California (CA) experiencing the highest rise in housing prices. While the rest of the states show slower growth. Housing prices stabilized in 2014, declined in 2015, and rose again in 2018.</a:t>
            </a:r>
          </a:p>
        </p:txBody>
      </p:sp>
      <p:grpSp>
        <p:nvGrpSpPr>
          <p:cNvPr id="10" name="Group 9">
            <a:extLst>
              <a:ext uri="{FF2B5EF4-FFF2-40B4-BE49-F238E27FC236}">
                <a16:creationId xmlns:a16="http://schemas.microsoft.com/office/drawing/2014/main" id="{EF4B797D-5BC8-5EE2-5D25-416EE1CCE199}"/>
              </a:ext>
            </a:extLst>
          </p:cNvPr>
          <p:cNvGrpSpPr/>
          <p:nvPr/>
        </p:nvGrpSpPr>
        <p:grpSpPr>
          <a:xfrm>
            <a:off x="5056310" y="170177"/>
            <a:ext cx="4517781" cy="673264"/>
            <a:chOff x="4971340" y="170177"/>
            <a:chExt cx="4517781" cy="673264"/>
          </a:xfrm>
        </p:grpSpPr>
        <p:sp>
          <p:nvSpPr>
            <p:cNvPr id="21" name="TextBox 20">
              <a:extLst>
                <a:ext uri="{FF2B5EF4-FFF2-40B4-BE49-F238E27FC236}">
                  <a16:creationId xmlns:a16="http://schemas.microsoft.com/office/drawing/2014/main" id="{338EFD10-6197-73CF-2C90-75B25EE79EBA}"/>
                </a:ext>
              </a:extLst>
            </p:cNvPr>
            <p:cNvSpPr txBox="1"/>
            <p:nvPr/>
          </p:nvSpPr>
          <p:spPr>
            <a:xfrm>
              <a:off x="5213750" y="322143"/>
              <a:ext cx="40329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ANSWERS TO RESEARCH QUESTIONS</a:t>
              </a:r>
            </a:p>
          </p:txBody>
        </p:sp>
        <p:sp>
          <p:nvSpPr>
            <p:cNvPr id="22" name="Rectangle: Rounded Corners 21">
              <a:extLst>
                <a:ext uri="{FF2B5EF4-FFF2-40B4-BE49-F238E27FC236}">
                  <a16:creationId xmlns:a16="http://schemas.microsoft.com/office/drawing/2014/main" id="{FF3C69E3-A168-7B4C-6746-3F1567A2111B}"/>
                </a:ext>
              </a:extLst>
            </p:cNvPr>
            <p:cNvSpPr/>
            <p:nvPr/>
          </p:nvSpPr>
          <p:spPr>
            <a:xfrm>
              <a:off x="4971340" y="170177"/>
              <a:ext cx="4517781"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2" name="Text 17">
            <a:extLst>
              <a:ext uri="{FF2B5EF4-FFF2-40B4-BE49-F238E27FC236}">
                <a16:creationId xmlns:a16="http://schemas.microsoft.com/office/drawing/2014/main" id="{37D67D7E-ED6A-2385-458E-6055C4E55472}"/>
              </a:ext>
            </a:extLst>
          </p:cNvPr>
          <p:cNvSpPr/>
          <p:nvPr/>
        </p:nvSpPr>
        <p:spPr>
          <a:xfrm>
            <a:off x="880110" y="7096922"/>
            <a:ext cx="13136973" cy="728047"/>
          </a:xfrm>
          <a:prstGeom prst="rect">
            <a:avLst/>
          </a:prstGeom>
          <a:noFill/>
          <a:ln/>
        </p:spPr>
        <p:txBody>
          <a:bodyPr wrap="square" lIns="0" tIns="0" rIns="0" bIns="0" rtlCol="0" anchor="t"/>
          <a:lstStyle/>
          <a:p>
            <a:pPr marL="0" indent="0">
              <a:lnSpc>
                <a:spcPts val="2550"/>
              </a:lnSpc>
              <a:buNone/>
            </a:pPr>
            <a:r>
              <a:rPr lang="en-US" dirty="0">
                <a:latin typeface="Times New Roman" panose="02020603050405020304" pitchFamily="18" charset="0"/>
                <a:ea typeface="Tomorrow" pitchFamily="34" charset="-122"/>
                <a:cs typeface="Times New Roman" panose="02020603050405020304" pitchFamily="18" charset="0"/>
              </a:rPr>
              <a:t>As expected, in 2014, as migration fairly declined, housing prices were stable if not declining. In 2015, as it began to rise, peaking around 2017 and declining, house prices around that period also began to rise, peaking in 2018 and fairly stabilizing.</a:t>
            </a:r>
          </a:p>
        </p:txBody>
      </p:sp>
      <p:pic>
        <p:nvPicPr>
          <p:cNvPr id="5" name="Picture 4" descr="A graph of different colored lines&#10;&#10;Description automatically generated">
            <a:extLst>
              <a:ext uri="{FF2B5EF4-FFF2-40B4-BE49-F238E27FC236}">
                <a16:creationId xmlns:a16="http://schemas.microsoft.com/office/drawing/2014/main" id="{DD2DFD69-EA58-2B4E-1DCA-52252B4ABA8B}"/>
              </a:ext>
            </a:extLst>
          </p:cNvPr>
          <p:cNvPicPr>
            <a:picLocks noChangeAspect="1"/>
          </p:cNvPicPr>
          <p:nvPr/>
        </p:nvPicPr>
        <p:blipFill>
          <a:blip r:embed="rId3"/>
          <a:stretch>
            <a:fillRect/>
          </a:stretch>
        </p:blipFill>
        <p:spPr>
          <a:xfrm>
            <a:off x="880109" y="1770139"/>
            <a:ext cx="13136973" cy="3654559"/>
          </a:xfrm>
          <a:prstGeom prst="rect">
            <a:avLst/>
          </a:prstGeom>
        </p:spPr>
      </p:pic>
    </p:spTree>
    <p:extLst>
      <p:ext uri="{BB962C8B-B14F-4D97-AF65-F5344CB8AC3E}">
        <p14:creationId xmlns:p14="http://schemas.microsoft.com/office/powerpoint/2010/main" val="3603582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713899" y="1812012"/>
            <a:ext cx="458986" cy="458986"/>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2366090" y="1055856"/>
            <a:ext cx="7692310" cy="399218"/>
          </a:xfrm>
          <a:prstGeom prst="rect">
            <a:avLst/>
          </a:prstGeom>
          <a:noFill/>
          <a:ln/>
        </p:spPr>
        <p:txBody>
          <a:bodyPr wrap="square" lIns="0" tIns="0" rIns="0" bIns="0" rtlCol="0" anchor="t"/>
          <a:lstStyle/>
          <a:p>
            <a:pPr marL="0" indent="0">
              <a:lnSpc>
                <a:spcPts val="2500"/>
              </a:lnSpc>
              <a:buNone/>
            </a:pPr>
            <a:r>
              <a:rPr lang="en-US" sz="2000" b="1" dirty="0">
                <a:latin typeface="Times New Roman" panose="02020603050405020304" pitchFamily="18" charset="0"/>
                <a:ea typeface="Tomorrow Semi Bold" pitchFamily="34" charset="-122"/>
                <a:cs typeface="Times New Roman" panose="02020603050405020304" pitchFamily="18" charset="0"/>
              </a:rPr>
              <a:t>Finding 4: Impact of urbanization on migration and housing prices</a:t>
            </a:r>
            <a:endParaRPr lang="en-US" sz="2000" b="1" dirty="0">
              <a:latin typeface="Times New Roman" panose="02020603050405020304" pitchFamily="18" charset="0"/>
              <a:cs typeface="Times New Roman" panose="02020603050405020304" pitchFamily="18" charset="0"/>
            </a:endParaRPr>
          </a:p>
        </p:txBody>
      </p:sp>
      <p:sp>
        <p:nvSpPr>
          <p:cNvPr id="12" name="Shape 9"/>
          <p:cNvSpPr/>
          <p:nvPr/>
        </p:nvSpPr>
        <p:spPr>
          <a:xfrm>
            <a:off x="713899" y="3983950"/>
            <a:ext cx="458986" cy="458986"/>
          </a:xfrm>
          <a:prstGeom prst="roundRect">
            <a:avLst>
              <a:gd name="adj" fmla="val 6667"/>
            </a:avLst>
          </a:prstGeom>
          <a:solidFill>
            <a:srgbClr val="F0EAEA"/>
          </a:solidFill>
          <a:ln/>
        </p:spPr>
        <p:txBody>
          <a:bodyPr/>
          <a:lstStyle/>
          <a:p>
            <a:endParaRPr lang="en-US" b="1" dirty="0">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002D22DF-98CC-23E0-A16D-868F9BC8F0C9}"/>
              </a:ext>
            </a:extLst>
          </p:cNvPr>
          <p:cNvGrpSpPr/>
          <p:nvPr/>
        </p:nvGrpSpPr>
        <p:grpSpPr>
          <a:xfrm>
            <a:off x="5056310" y="170177"/>
            <a:ext cx="4517781" cy="673264"/>
            <a:chOff x="2068214" y="531053"/>
            <a:chExt cx="4517781" cy="673264"/>
          </a:xfrm>
        </p:grpSpPr>
        <p:sp>
          <p:nvSpPr>
            <p:cNvPr id="21" name="TextBox 20">
              <a:extLst>
                <a:ext uri="{FF2B5EF4-FFF2-40B4-BE49-F238E27FC236}">
                  <a16:creationId xmlns:a16="http://schemas.microsoft.com/office/drawing/2014/main" id="{338EFD10-6197-73CF-2C90-75B25EE79EBA}"/>
                </a:ext>
              </a:extLst>
            </p:cNvPr>
            <p:cNvSpPr txBox="1"/>
            <p:nvPr/>
          </p:nvSpPr>
          <p:spPr>
            <a:xfrm>
              <a:off x="2153184" y="637776"/>
              <a:ext cx="434784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ANSWERS TO RESEARCH QUESTIONS</a:t>
              </a:r>
            </a:p>
          </p:txBody>
        </p:sp>
        <p:sp>
          <p:nvSpPr>
            <p:cNvPr id="22" name="Rectangle: Rounded Corners 21">
              <a:extLst>
                <a:ext uri="{FF2B5EF4-FFF2-40B4-BE49-F238E27FC236}">
                  <a16:creationId xmlns:a16="http://schemas.microsoft.com/office/drawing/2014/main" id="{FF3C69E3-A168-7B4C-6746-3F1567A2111B}"/>
                </a:ext>
              </a:extLst>
            </p:cNvPr>
            <p:cNvSpPr/>
            <p:nvPr/>
          </p:nvSpPr>
          <p:spPr>
            <a:xfrm>
              <a:off x="2068214" y="531053"/>
              <a:ext cx="4517781"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pic>
        <p:nvPicPr>
          <p:cNvPr id="7" name="Picture 6" descr="A graph with green and blue squares&#10;&#10;Description automatically generated with medium confidence">
            <a:extLst>
              <a:ext uri="{FF2B5EF4-FFF2-40B4-BE49-F238E27FC236}">
                <a16:creationId xmlns:a16="http://schemas.microsoft.com/office/drawing/2014/main" id="{900F33A7-A200-87D0-7F47-E2BCCB45E791}"/>
              </a:ext>
            </a:extLst>
          </p:cNvPr>
          <p:cNvPicPr>
            <a:picLocks noChangeAspect="1"/>
          </p:cNvPicPr>
          <p:nvPr/>
        </p:nvPicPr>
        <p:blipFill>
          <a:blip r:embed="rId3"/>
          <a:stretch>
            <a:fillRect/>
          </a:stretch>
        </p:blipFill>
        <p:spPr>
          <a:xfrm>
            <a:off x="603955" y="1455074"/>
            <a:ext cx="13422489" cy="4573570"/>
          </a:xfrm>
          <a:prstGeom prst="rect">
            <a:avLst/>
          </a:prstGeom>
        </p:spPr>
      </p:pic>
      <p:sp>
        <p:nvSpPr>
          <p:cNvPr id="8" name="Text 17">
            <a:extLst>
              <a:ext uri="{FF2B5EF4-FFF2-40B4-BE49-F238E27FC236}">
                <a16:creationId xmlns:a16="http://schemas.microsoft.com/office/drawing/2014/main" id="{170453A6-1ED8-BAEB-05A0-BBEDCA05DB72}"/>
              </a:ext>
            </a:extLst>
          </p:cNvPr>
          <p:cNvSpPr/>
          <p:nvPr/>
        </p:nvSpPr>
        <p:spPr>
          <a:xfrm>
            <a:off x="914400" y="6039709"/>
            <a:ext cx="12532659" cy="2118174"/>
          </a:xfrm>
          <a:prstGeom prst="rect">
            <a:avLst/>
          </a:prstGeom>
          <a:noFill/>
          <a:ln/>
        </p:spPr>
        <p:txBody>
          <a:bodyPr wrap="square" lIns="0" tIns="0" rIns="0" bIns="0" rtlCol="0" anchor="t"/>
          <a:lstStyle/>
          <a:p>
            <a:pPr marL="285750" indent="-285750">
              <a:lnSpc>
                <a:spcPts val="2550"/>
              </a:lnSpc>
              <a:buFont typeface="Wingdings" panose="05000000000000000000" pitchFamily="2" charset="2"/>
              <a:buChar char="v"/>
            </a:pPr>
            <a:r>
              <a:rPr lang="en-US" sz="1600" dirty="0">
                <a:latin typeface="Times New Roman" panose="02020603050405020304" pitchFamily="18" charset="0"/>
                <a:ea typeface="Tomorrow" pitchFamily="34" charset="-122"/>
                <a:cs typeface="Times New Roman" panose="02020603050405020304" pitchFamily="18" charset="0"/>
              </a:rPr>
              <a:t>The two diagrams highlight key factors in urbanization, which is brought about by the relationship between migration and housing prices. As was shown for Maricopa and Riverside Counties, rapid population inflow means a greater demand for housing and increased prices.</a:t>
            </a:r>
          </a:p>
          <a:p>
            <a:pPr>
              <a:lnSpc>
                <a:spcPts val="2550"/>
              </a:lnSpc>
            </a:pPr>
            <a:endParaRPr lang="en-US" sz="1600" dirty="0">
              <a:latin typeface="Times New Roman" panose="02020603050405020304" pitchFamily="18" charset="0"/>
              <a:ea typeface="Tomorrow" pitchFamily="34" charset="-122"/>
              <a:cs typeface="Times New Roman" panose="02020603050405020304" pitchFamily="18" charset="0"/>
            </a:endParaRPr>
          </a:p>
          <a:p>
            <a:pPr marL="285750" indent="-285750">
              <a:lnSpc>
                <a:spcPts val="2550"/>
              </a:lnSpc>
              <a:buFont typeface="Wingdings" panose="05000000000000000000" pitchFamily="2" charset="2"/>
              <a:buChar char="v"/>
            </a:pPr>
            <a:r>
              <a:rPr lang="en-US" sz="1600" dirty="0">
                <a:latin typeface="Times New Roman" panose="02020603050405020304" pitchFamily="18" charset="0"/>
                <a:ea typeface="Tomorrow" pitchFamily="34" charset="-122"/>
                <a:cs typeface="Times New Roman" panose="02020603050405020304" pitchFamily="18" charset="0"/>
              </a:rPr>
              <a:t>This shows how economic opportunities are concentrated in urban areas. On the other hand, counties may experience high housing prices as a result of the spillover effect of urbanization. These areas likely represent the suburban areas of larger cities and thus offer relatively more affordable housing without losing the benefits of proximity to the city center.</a:t>
            </a:r>
          </a:p>
        </p:txBody>
      </p:sp>
    </p:spTree>
    <p:extLst>
      <p:ext uri="{BB962C8B-B14F-4D97-AF65-F5344CB8AC3E}">
        <p14:creationId xmlns:p14="http://schemas.microsoft.com/office/powerpoint/2010/main" val="267620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1">
            <a:extLst>
              <a:ext uri="{FF2B5EF4-FFF2-40B4-BE49-F238E27FC236}">
                <a16:creationId xmlns:a16="http://schemas.microsoft.com/office/drawing/2014/main" id="{04708F2C-64BA-BD4A-F7E4-65C927D9E803}"/>
              </a:ext>
            </a:extLst>
          </p:cNvPr>
          <p:cNvSpPr/>
          <p:nvPr/>
        </p:nvSpPr>
        <p:spPr>
          <a:xfrm>
            <a:off x="7300500" y="5531704"/>
            <a:ext cx="30480" cy="112471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3" name="Shape 1"/>
          <p:cNvSpPr/>
          <p:nvPr/>
        </p:nvSpPr>
        <p:spPr>
          <a:xfrm>
            <a:off x="7300500" y="1740218"/>
            <a:ext cx="30480" cy="386560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324124" y="2166699"/>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5" name="Shape 3"/>
          <p:cNvSpPr/>
          <p:nvPr/>
        </p:nvSpPr>
        <p:spPr>
          <a:xfrm>
            <a:off x="7066717" y="1988701"/>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7239833" y="2016264"/>
            <a:ext cx="150733"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1</a:t>
            </a:r>
            <a:endParaRPr lang="en-US" sz="2600" dirty="0">
              <a:latin typeface="Times New Roman" panose="02020603050405020304" pitchFamily="18" charset="0"/>
              <a:cs typeface="Times New Roman" panose="02020603050405020304" pitchFamily="18" charset="0"/>
            </a:endParaRPr>
          </a:p>
        </p:txBody>
      </p:sp>
      <p:sp>
        <p:nvSpPr>
          <p:cNvPr id="7" name="Text 5"/>
          <p:cNvSpPr/>
          <p:nvPr/>
        </p:nvSpPr>
        <p:spPr>
          <a:xfrm>
            <a:off x="3339108" y="2009418"/>
            <a:ext cx="2761178" cy="345043"/>
          </a:xfrm>
          <a:prstGeom prst="rect">
            <a:avLst/>
          </a:prstGeom>
          <a:noFill/>
          <a:ln/>
        </p:spPr>
        <p:txBody>
          <a:bodyPr wrap="none" lIns="0" tIns="0" rIns="0" bIns="0" rtlCol="0" anchor="t"/>
          <a:lstStyle/>
          <a:p>
            <a:pPr marL="0" indent="0" algn="r">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Motivation</a:t>
            </a:r>
            <a:endParaRPr lang="en-US" sz="2150" b="1" dirty="0">
              <a:latin typeface="Times New Roman" panose="02020603050405020304" pitchFamily="18" charset="0"/>
              <a:cs typeface="Times New Roman" panose="02020603050405020304" pitchFamily="18" charset="0"/>
            </a:endParaRPr>
          </a:p>
        </p:txBody>
      </p:sp>
      <p:sp>
        <p:nvSpPr>
          <p:cNvPr id="8" name="Text 6"/>
          <p:cNvSpPr/>
          <p:nvPr/>
        </p:nvSpPr>
        <p:spPr>
          <a:xfrm>
            <a:off x="564203" y="2664892"/>
            <a:ext cx="6189939" cy="1327988"/>
          </a:xfrm>
          <a:prstGeom prst="rect">
            <a:avLst/>
          </a:prstGeom>
          <a:noFill/>
          <a:ln/>
        </p:spPr>
        <p:txBody>
          <a:bodyPr wrap="square" lIns="0" tIns="0" rIns="0" bIns="0" rtlCol="0" anchor="t"/>
          <a:lstStyle/>
          <a:p>
            <a:pPr marL="0" indent="0" algn="r">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study conducted a regression analysis to provide a quantitative perspective on the relationship between housing price and migration but cannot claim causal inference due to a lack of clear counterfactuals.</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7203877" y="3175873"/>
            <a:ext cx="222647" cy="331351"/>
          </a:xfrm>
          <a:prstGeom prst="rect">
            <a:avLst/>
          </a:prstGeom>
          <a:noFill/>
          <a:ln/>
        </p:spPr>
        <p:txBody>
          <a:bodyPr wrap="none" lIns="0" tIns="0" rIns="0" bIns="0" rtlCol="0" anchor="t"/>
          <a:lstStyle/>
          <a:p>
            <a:pPr marL="0" indent="0" algn="ctr">
              <a:lnSpc>
                <a:spcPts val="2600"/>
              </a:lnSpc>
              <a:buNone/>
            </a:pPr>
            <a:endParaRPr lang="en-US" sz="2600" dirty="0">
              <a:latin typeface="Times New Roman" panose="02020603050405020304" pitchFamily="18" charset="0"/>
              <a:cs typeface="Times New Roman" panose="02020603050405020304" pitchFamily="18" charset="0"/>
            </a:endParaRPr>
          </a:p>
        </p:txBody>
      </p:sp>
      <p:sp>
        <p:nvSpPr>
          <p:cNvPr id="12" name="Text 10"/>
          <p:cNvSpPr/>
          <p:nvPr/>
        </p:nvSpPr>
        <p:spPr>
          <a:xfrm>
            <a:off x="8483907" y="4809375"/>
            <a:ext cx="2488893" cy="345043"/>
          </a:xfrm>
          <a:prstGeom prst="rect">
            <a:avLst/>
          </a:prstGeom>
          <a:noFill/>
          <a:ln/>
        </p:spPr>
        <p:txBody>
          <a:bodyPr wrap="none" lIns="0" tIns="0" rIns="0" bIns="0" rtlCol="0" anchor="t"/>
          <a:lstStyle/>
          <a:p>
            <a:pPr marL="0" indent="0" algn="l">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Why It Matters</a:t>
            </a:r>
            <a:endParaRPr lang="en-US" sz="2150" b="1" dirty="0">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a16="http://schemas.microsoft.com/office/drawing/2014/main" id="{E07CD579-A10C-4E94-DF5A-DC18E2541F7F}"/>
              </a:ext>
            </a:extLst>
          </p:cNvPr>
          <p:cNvGrpSpPr/>
          <p:nvPr/>
        </p:nvGrpSpPr>
        <p:grpSpPr>
          <a:xfrm>
            <a:off x="7072337" y="4733413"/>
            <a:ext cx="496967" cy="496967"/>
            <a:chOff x="7066717" y="4087058"/>
            <a:chExt cx="496967" cy="496967"/>
          </a:xfrm>
        </p:grpSpPr>
        <p:sp>
          <p:nvSpPr>
            <p:cNvPr id="15" name="Shape 13"/>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4"/>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2</a:t>
              </a:r>
              <a:endParaRPr lang="en-US" sz="2600" dirty="0">
                <a:latin typeface="Times New Roman" panose="02020603050405020304" pitchFamily="18" charset="0"/>
                <a:cs typeface="Times New Roman" panose="02020603050405020304" pitchFamily="18" charset="0"/>
              </a:endParaRPr>
            </a:p>
          </p:txBody>
        </p:sp>
      </p:grpSp>
      <p:sp>
        <p:nvSpPr>
          <p:cNvPr id="19" name="Text 17"/>
          <p:cNvSpPr/>
          <p:nvPr/>
        </p:nvSpPr>
        <p:spPr>
          <a:xfrm>
            <a:off x="8274248" y="5331146"/>
            <a:ext cx="5905639" cy="1046313"/>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study utilized a linear fixed effects model to estimate the impact of migration on housing prices, accounting for average prime rates as a control variable.</a:t>
            </a:r>
            <a:endParaRPr lang="en-US" sz="1700" dirty="0">
              <a:latin typeface="Times New Roman" panose="02020603050405020304" pitchFamily="18" charset="0"/>
              <a:cs typeface="Times New Roman" panose="02020603050405020304" pitchFamily="18" charset="0"/>
            </a:endParaRPr>
          </a:p>
        </p:txBody>
      </p:sp>
      <p:sp>
        <p:nvSpPr>
          <p:cNvPr id="40" name="Shape 7">
            <a:extLst>
              <a:ext uri="{FF2B5EF4-FFF2-40B4-BE49-F238E27FC236}">
                <a16:creationId xmlns:a16="http://schemas.microsoft.com/office/drawing/2014/main" id="{E4AB4AE5-9A86-C7F3-9374-4A596E024FEC}"/>
              </a:ext>
            </a:extLst>
          </p:cNvPr>
          <p:cNvSpPr/>
          <p:nvPr/>
        </p:nvSpPr>
        <p:spPr>
          <a:xfrm>
            <a:off x="7501175" y="4966656"/>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1B33DF6B-9DEA-80A1-8D09-84553A2FB044}"/>
              </a:ext>
            </a:extLst>
          </p:cNvPr>
          <p:cNvGrpSpPr/>
          <p:nvPr/>
        </p:nvGrpSpPr>
        <p:grpSpPr>
          <a:xfrm>
            <a:off x="5813070" y="276900"/>
            <a:ext cx="3004260" cy="673264"/>
            <a:chOff x="2068214" y="531053"/>
            <a:chExt cx="4517781" cy="673264"/>
          </a:xfrm>
        </p:grpSpPr>
        <p:sp>
          <p:nvSpPr>
            <p:cNvPr id="9" name="TextBox 8">
              <a:extLst>
                <a:ext uri="{FF2B5EF4-FFF2-40B4-BE49-F238E27FC236}">
                  <a16:creationId xmlns:a16="http://schemas.microsoft.com/office/drawing/2014/main" id="{40E12165-266A-6D52-4DCF-AF3C43430D3A}"/>
                </a:ext>
              </a:extLst>
            </p:cNvPr>
            <p:cNvSpPr txBox="1"/>
            <p:nvPr/>
          </p:nvSpPr>
          <p:spPr>
            <a:xfrm>
              <a:off x="2153184" y="637776"/>
              <a:ext cx="434784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ECONOMETRIC ANALYSIS</a:t>
              </a:r>
            </a:p>
          </p:txBody>
        </p:sp>
        <p:sp>
          <p:nvSpPr>
            <p:cNvPr id="10" name="Rectangle: Rounded Corners 9">
              <a:extLst>
                <a:ext uri="{FF2B5EF4-FFF2-40B4-BE49-F238E27FC236}">
                  <a16:creationId xmlns:a16="http://schemas.microsoft.com/office/drawing/2014/main" id="{F806FE37-D8AF-AC25-556C-2071C01829FF}"/>
                </a:ext>
              </a:extLst>
            </p:cNvPr>
            <p:cNvSpPr/>
            <p:nvPr/>
          </p:nvSpPr>
          <p:spPr>
            <a:xfrm>
              <a:off x="2068214" y="531053"/>
              <a:ext cx="4517781"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816133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8" name="Text 5"/>
          <p:cNvSpPr/>
          <p:nvPr/>
        </p:nvSpPr>
        <p:spPr>
          <a:xfrm>
            <a:off x="2069462" y="1463196"/>
            <a:ext cx="2568101" cy="275630"/>
          </a:xfrm>
          <a:prstGeom prst="rect">
            <a:avLst/>
          </a:prstGeom>
          <a:noFill/>
          <a:ln/>
        </p:spPr>
        <p:txBody>
          <a:bodyPr wrap="none" lIns="0" tIns="0" rIns="0" bIns="0" rtlCol="0" anchor="t"/>
          <a:lstStyle/>
          <a:p>
            <a:pPr marL="0" indent="0" algn="ctr">
              <a:lnSpc>
                <a:spcPts val="2150"/>
              </a:lnSpc>
              <a:buNone/>
            </a:pPr>
            <a:r>
              <a:rPr lang="en-US" sz="1700" b="1" dirty="0">
                <a:latin typeface="Times New Roman" panose="02020603050405020304" pitchFamily="18" charset="0"/>
                <a:ea typeface="Tomorrow Semi Bold" pitchFamily="34" charset="-122"/>
                <a:cs typeface="Times New Roman" panose="02020603050405020304" pitchFamily="18" charset="0"/>
              </a:rPr>
              <a:t>Regression Output</a:t>
            </a:r>
            <a:endParaRPr lang="en-US" sz="1700" b="1"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127ABC48-71DA-8A9B-6E7E-54EE44F5B85C}"/>
              </a:ext>
            </a:extLst>
          </p:cNvPr>
          <p:cNvGrpSpPr/>
          <p:nvPr/>
        </p:nvGrpSpPr>
        <p:grpSpPr>
          <a:xfrm>
            <a:off x="6529975" y="276900"/>
            <a:ext cx="1570450" cy="673264"/>
            <a:chOff x="5744750" y="276900"/>
            <a:chExt cx="1570450" cy="673264"/>
          </a:xfrm>
        </p:grpSpPr>
        <p:sp>
          <p:nvSpPr>
            <p:cNvPr id="25" name="TextBox 24">
              <a:extLst>
                <a:ext uri="{FF2B5EF4-FFF2-40B4-BE49-F238E27FC236}">
                  <a16:creationId xmlns:a16="http://schemas.microsoft.com/office/drawing/2014/main" id="{1D206931-25B9-BDCF-4790-C0F607234608}"/>
                </a:ext>
              </a:extLst>
            </p:cNvPr>
            <p:cNvSpPr txBox="1"/>
            <p:nvPr/>
          </p:nvSpPr>
          <p:spPr>
            <a:xfrm>
              <a:off x="5983262" y="383623"/>
              <a:ext cx="10934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RESULTS</a:t>
              </a:r>
            </a:p>
          </p:txBody>
        </p:sp>
        <p:sp>
          <p:nvSpPr>
            <p:cNvPr id="26" name="Rectangle: Rounded Corners 25">
              <a:extLst>
                <a:ext uri="{FF2B5EF4-FFF2-40B4-BE49-F238E27FC236}">
                  <a16:creationId xmlns:a16="http://schemas.microsoft.com/office/drawing/2014/main" id="{AB099740-8E5F-C4E1-8E49-04DCBC856CDB}"/>
                </a:ext>
              </a:extLst>
            </p:cNvPr>
            <p:cNvSpPr/>
            <p:nvPr/>
          </p:nvSpPr>
          <p:spPr>
            <a:xfrm>
              <a:off x="5744750" y="276900"/>
              <a:ext cx="1570450"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77E5A37E-CFBC-0564-AE9F-C6764347E1C2}"/>
                  </a:ext>
                </a:extLst>
              </p:cNvPr>
              <p:cNvGraphicFramePr>
                <a:graphicFrameLocks noGrp="1"/>
              </p:cNvGraphicFramePr>
              <p:nvPr>
                <p:extLst>
                  <p:ext uri="{D42A27DB-BD31-4B8C-83A1-F6EECF244321}">
                    <p14:modId xmlns:p14="http://schemas.microsoft.com/office/powerpoint/2010/main" val="872390873"/>
                  </p:ext>
                </p:extLst>
              </p:nvPr>
            </p:nvGraphicFramePr>
            <p:xfrm>
              <a:off x="1896533" y="1978722"/>
              <a:ext cx="9892468" cy="3708400"/>
            </p:xfrm>
            <a:graphic>
              <a:graphicData uri="http://schemas.openxmlformats.org/drawingml/2006/table">
                <a:tbl>
                  <a:tblPr firstRow="1" bandRow="1">
                    <a:tableStyleId>{2D5ABB26-0587-4C30-8999-92F81FD0307C}</a:tableStyleId>
                  </a:tblPr>
                  <a:tblGrid>
                    <a:gridCol w="4946234">
                      <a:extLst>
                        <a:ext uri="{9D8B030D-6E8A-4147-A177-3AD203B41FA5}">
                          <a16:colId xmlns:a16="http://schemas.microsoft.com/office/drawing/2014/main" val="1192403806"/>
                        </a:ext>
                      </a:extLst>
                    </a:gridCol>
                    <a:gridCol w="4946234">
                      <a:extLst>
                        <a:ext uri="{9D8B030D-6E8A-4147-A177-3AD203B41FA5}">
                          <a16:colId xmlns:a16="http://schemas.microsoft.com/office/drawing/2014/main" val="1248535251"/>
                        </a:ext>
                      </a:extLst>
                    </a:gridCol>
                  </a:tblGrid>
                  <a:tr h="370840">
                    <a:tc rowSpan="2">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kern="1200" dirty="0">
                              <a:solidFill>
                                <a:schemeClr val="tx1"/>
                              </a:solidFill>
                              <a:latin typeface="Times New Roman" panose="02020603050405020304" pitchFamily="18" charset="0"/>
                              <a:ea typeface="+mn-ea"/>
                              <a:cs typeface="Times New Roman" panose="02020603050405020304" pitchFamily="18" charset="0"/>
                            </a:rPr>
                            <a:t>Dependent</a:t>
                          </a:r>
                          <a:r>
                            <a:rPr lang="en-US" sz="1800" dirty="0"/>
                            <a:t> </a:t>
                          </a:r>
                          <a:r>
                            <a:rPr lang="en-US" sz="1800" kern="1200" dirty="0">
                              <a:solidFill>
                                <a:schemeClr val="tx1"/>
                              </a:solidFill>
                              <a:latin typeface="Times New Roman" panose="02020603050405020304" pitchFamily="18" charset="0"/>
                              <a:ea typeface="+mn-ea"/>
                              <a:cs typeface="Times New Roman" panose="02020603050405020304" pitchFamily="18" charset="0"/>
                            </a:rPr>
                            <a:t>variable</a:t>
                          </a:r>
                        </a:p>
                      </a:txBody>
                      <a:tcPr anchor="ctr"/>
                    </a:tc>
                    <a:extLst>
                      <a:ext uri="{0D108BD9-81ED-4DB2-BD59-A6C34878D82A}">
                        <a16:rowId xmlns:a16="http://schemas.microsoft.com/office/drawing/2014/main" val="1471751918"/>
                      </a:ext>
                    </a:extLst>
                  </a:tr>
                  <a:tr h="370840">
                    <a:tc vMerge="1">
                      <a:txBody>
                        <a:bodyPr/>
                        <a:lstStyle/>
                        <a:p>
                          <a:endParaRPr lang="en-US" dirty="0"/>
                        </a:p>
                      </a:txBody>
                      <a:tcPr/>
                    </a:tc>
                    <a:tc>
                      <a:txBody>
                        <a:bodyPr/>
                        <a:lstStyle/>
                        <a:p>
                          <a:pPr algn="l"/>
                          <a:r>
                            <a:rPr lang="en-US" sz="1800" dirty="0">
                              <a:latin typeface="Times New Roman" panose="02020603050405020304" pitchFamily="18" charset="0"/>
                              <a:cs typeface="Times New Roman" panose="02020603050405020304" pitchFamily="18" charset="0"/>
                            </a:rPr>
                            <a:t>LOG_HOUSING_PRICE</a:t>
                          </a:r>
                        </a:p>
                      </a:txBody>
                      <a:tcPr anchor="ctr"/>
                    </a:tc>
                    <a:extLst>
                      <a:ext uri="{0D108BD9-81ED-4DB2-BD59-A6C34878D82A}">
                        <a16:rowId xmlns:a16="http://schemas.microsoft.com/office/drawing/2014/main" val="3422331610"/>
                      </a:ext>
                    </a:extLst>
                  </a:tr>
                  <a:tr h="370840">
                    <a:tc>
                      <a:txBody>
                        <a:bodyPr/>
                        <a:lstStyle/>
                        <a:p>
                          <a:pPr algn="l"/>
                          <a:r>
                            <a:rPr lang="en-US" sz="1800" dirty="0">
                              <a:latin typeface="Times New Roman" panose="02020603050405020304" pitchFamily="18" charset="0"/>
                              <a:cs typeface="Times New Roman" panose="02020603050405020304" pitchFamily="18" charset="0"/>
                            </a:rPr>
                            <a:t>Log of Migration</a:t>
                          </a:r>
                        </a:p>
                      </a:txBody>
                      <a:tcPr anchor="ctr"/>
                    </a:tc>
                    <a:tc>
                      <a:txBody>
                        <a:bodyPr/>
                        <a:lstStyle/>
                        <a:p>
                          <a:pPr algn="l"/>
                          <a:r>
                            <a:rPr lang="en-US" sz="1800" dirty="0">
                              <a:latin typeface="Times New Roman" panose="02020603050405020304" pitchFamily="18" charset="0"/>
                              <a:cs typeface="Times New Roman" panose="02020603050405020304" pitchFamily="18" charset="0"/>
                            </a:rPr>
                            <a:t>1.140***</a:t>
                          </a:r>
                        </a:p>
                      </a:txBody>
                      <a:tcPr anchor="ctr"/>
                    </a:tc>
                    <a:extLst>
                      <a:ext uri="{0D108BD9-81ED-4DB2-BD59-A6C34878D82A}">
                        <a16:rowId xmlns:a16="http://schemas.microsoft.com/office/drawing/2014/main" val="2417016882"/>
                      </a:ext>
                    </a:extLst>
                  </a:tr>
                  <a:tr h="370840">
                    <a:tc>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dirty="0">
                              <a:latin typeface="Times New Roman" panose="02020603050405020304" pitchFamily="18" charset="0"/>
                              <a:cs typeface="Times New Roman" panose="02020603050405020304" pitchFamily="18" charset="0"/>
                            </a:rPr>
                            <a:t>(0.003)</a:t>
                          </a:r>
                        </a:p>
                      </a:txBody>
                      <a:tcPr anchor="ctr"/>
                    </a:tc>
                    <a:extLst>
                      <a:ext uri="{0D108BD9-81ED-4DB2-BD59-A6C34878D82A}">
                        <a16:rowId xmlns:a16="http://schemas.microsoft.com/office/drawing/2014/main" val="287477914"/>
                      </a:ext>
                    </a:extLst>
                  </a:tr>
                  <a:tr h="370840">
                    <a:tc>
                      <a:txBody>
                        <a:bodyPr/>
                        <a:lstStyle/>
                        <a:p>
                          <a:pPr algn="l"/>
                          <a:r>
                            <a:rPr lang="en-US" sz="1800" dirty="0">
                              <a:latin typeface="Times New Roman" panose="02020603050405020304" pitchFamily="18" charset="0"/>
                              <a:cs typeface="Times New Roman" panose="02020603050405020304" pitchFamily="18" charset="0"/>
                            </a:rPr>
                            <a:t>Average Prime Rate	</a:t>
                          </a:r>
                        </a:p>
                      </a:txBody>
                      <a:tcPr anchor="ctr"/>
                    </a:tc>
                    <a:tc>
                      <a:txBody>
                        <a:bodyPr/>
                        <a:lstStyle/>
                        <a:p>
                          <a:pPr algn="l"/>
                          <a:r>
                            <a:rPr lang="en-US" sz="1800" dirty="0">
                              <a:latin typeface="Times New Roman" panose="02020603050405020304" pitchFamily="18" charset="0"/>
                              <a:cs typeface="Times New Roman" panose="02020603050405020304" pitchFamily="18" charset="0"/>
                            </a:rPr>
                            <a:t>0.219***</a:t>
                          </a:r>
                        </a:p>
                      </a:txBody>
                      <a:tcPr anchor="ctr"/>
                    </a:tc>
                    <a:extLst>
                      <a:ext uri="{0D108BD9-81ED-4DB2-BD59-A6C34878D82A}">
                        <a16:rowId xmlns:a16="http://schemas.microsoft.com/office/drawing/2014/main" val="1248719346"/>
                      </a:ext>
                    </a:extLst>
                  </a:tr>
                  <a:tr h="370840">
                    <a:tc>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(0.006)</a:t>
                          </a:r>
                        </a:p>
                      </a:txBody>
                      <a:tcPr anchor="ctr"/>
                    </a:tc>
                    <a:extLst>
                      <a:ext uri="{0D108BD9-81ED-4DB2-BD59-A6C34878D82A}">
                        <a16:rowId xmlns:a16="http://schemas.microsoft.com/office/drawing/2014/main" val="1332939235"/>
                      </a:ext>
                    </a:extLst>
                  </a:tr>
                  <a:tr h="370840">
                    <a:tc>
                      <a:txBody>
                        <a:bodyPr/>
                        <a:lstStyle/>
                        <a:p>
                          <a:pPr algn="l"/>
                          <a:r>
                            <a:rPr lang="en-US" sz="1800" dirty="0">
                              <a:latin typeface="Times New Roman" panose="02020603050405020304" pitchFamily="18" charset="0"/>
                              <a:cs typeface="Times New Roman" panose="02020603050405020304" pitchFamily="18" charset="0"/>
                            </a:rPr>
                            <a:t>Observations</a:t>
                          </a:r>
                        </a:p>
                      </a:txBody>
                      <a:tcPr anchor="ctr"/>
                    </a:tc>
                    <a:tc>
                      <a:txBody>
                        <a:bodyPr/>
                        <a:lstStyle/>
                        <a:p>
                          <a:pPr algn="l"/>
                          <a:r>
                            <a:rPr lang="en-US" sz="1800" dirty="0">
                              <a:latin typeface="Times New Roman" panose="02020603050405020304" pitchFamily="18" charset="0"/>
                              <a:cs typeface="Times New Roman" panose="02020603050405020304" pitchFamily="18" charset="0"/>
                            </a:rPr>
                            <a:t>21,893</a:t>
                          </a:r>
                        </a:p>
                      </a:txBody>
                      <a:tcPr anchor="ctr"/>
                    </a:tc>
                    <a:extLst>
                      <a:ext uri="{0D108BD9-81ED-4DB2-BD59-A6C34878D82A}">
                        <a16:rowId xmlns:a16="http://schemas.microsoft.com/office/drawing/2014/main" val="3178277629"/>
                      </a:ext>
                    </a:extLst>
                  </a:tr>
                  <a:tr h="370840">
                    <a:tc>
                      <a:txBody>
                        <a:bodyPr/>
                        <a:lstStyle/>
                        <a:p>
                          <a:pPr algn="l"/>
                          <a:r>
                            <a:rPr lang="en-US" sz="1800" dirty="0">
                              <a:latin typeface="Times New Roman" panose="02020603050405020304" pitchFamily="18" charset="0"/>
                              <a:cs typeface="Times New Roman" panose="02020603050405020304" pitchFamily="18" charset="0"/>
                            </a:rPr>
                            <a:t>R</a:t>
                          </a:r>
                          <a:r>
                            <a:rPr lang="en-US" sz="1800" baseline="30000" dirty="0">
                              <a:latin typeface="Times New Roman" panose="02020603050405020304" pitchFamily="18" charset="0"/>
                              <a:cs typeface="Times New Roman" panose="02020603050405020304" pitchFamily="18" charset="0"/>
                            </a:rPr>
                            <a:t>2</a:t>
                          </a:r>
                        </a:p>
                      </a:txBody>
                      <a:tcPr anchor="ctr"/>
                    </a:tc>
                    <a:tc>
                      <a:txBody>
                        <a:bodyPr/>
                        <a:lstStyle/>
                        <a:p>
                          <a:pPr algn="l"/>
                          <a:r>
                            <a:rPr lang="en-US" sz="1800" dirty="0">
                              <a:latin typeface="Times New Roman" panose="02020603050405020304" pitchFamily="18" charset="0"/>
                              <a:cs typeface="Times New Roman" panose="02020603050405020304" pitchFamily="18" charset="0"/>
                            </a:rPr>
                            <a:t>0.874</a:t>
                          </a:r>
                        </a:p>
                      </a:txBody>
                      <a:tcPr anchor="ctr"/>
                    </a:tc>
                    <a:extLst>
                      <a:ext uri="{0D108BD9-81ED-4DB2-BD59-A6C34878D82A}">
                        <a16:rowId xmlns:a16="http://schemas.microsoft.com/office/drawing/2014/main" val="3527977546"/>
                      </a:ext>
                    </a:extLst>
                  </a:tr>
                  <a:tr h="370840">
                    <a:tc>
                      <a:txBody>
                        <a:bodyPr/>
                        <a:lstStyle/>
                        <a:p>
                          <a:pPr algn="l"/>
                          <a:r>
                            <a:rPr lang="en-US" sz="1800" dirty="0">
                              <a:latin typeface="Times New Roman" panose="02020603050405020304" pitchFamily="18" charset="0"/>
                              <a:cs typeface="Times New Roman" panose="02020603050405020304" pitchFamily="18" charset="0"/>
                            </a:rPr>
                            <a:t>Adjusted </a:t>
                          </a:r>
                          <a14:m>
                            <m:oMath xmlns:m="http://schemas.openxmlformats.org/officeDocument/2006/math">
                              <m:sSup>
                                <m:sSupPr>
                                  <m:ctrlPr>
                                    <a:rPr lang="en-US" sz="1800" i="1" smtClean="0">
                                      <a:latin typeface="Cambria Math" panose="02040503050406030204" pitchFamily="18" charset="0"/>
                                    </a:rPr>
                                  </m:ctrlPr>
                                </m:sSupPr>
                                <m:e>
                                  <m:r>
                                    <a:rPr lang="en-US" sz="1800" b="0" smtClean="0">
                                      <a:latin typeface="Cambria Math" panose="02040503050406030204" pitchFamily="18" charset="0"/>
                                    </a:rPr>
                                    <m:t>𝑅</m:t>
                                  </m:r>
                                </m:e>
                                <m:sup>
                                  <m:r>
                                    <a:rPr lang="en-US" sz="1800" b="0" smtClean="0">
                                      <a:latin typeface="Cambria Math" panose="02040503050406030204" pitchFamily="18" charset="0"/>
                                    </a:rPr>
                                    <m:t>2</m:t>
                                  </m:r>
                                </m:sup>
                              </m:sSup>
                            </m:oMath>
                          </a14:m>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dirty="0">
                              <a:latin typeface="Times New Roman" panose="02020603050405020304" pitchFamily="18" charset="0"/>
                              <a:cs typeface="Times New Roman" panose="02020603050405020304" pitchFamily="18" charset="0"/>
                            </a:rPr>
                            <a:t>0.874</a:t>
                          </a:r>
                        </a:p>
                      </a:txBody>
                      <a:tcPr anchor="ctr"/>
                    </a:tc>
                    <a:extLst>
                      <a:ext uri="{0D108BD9-81ED-4DB2-BD59-A6C34878D82A}">
                        <a16:rowId xmlns:a16="http://schemas.microsoft.com/office/drawing/2014/main" val="294707200"/>
                      </a:ext>
                    </a:extLst>
                  </a:tr>
                  <a:tr h="370840">
                    <a:tc>
                      <a:txBody>
                        <a:bodyPr/>
                        <a:lstStyle/>
                        <a:p>
                          <a:pPr algn="l"/>
                          <a:r>
                            <a:rPr lang="en-US" sz="1800" dirty="0">
                              <a:latin typeface="Times New Roman" panose="02020603050405020304" pitchFamily="18" charset="0"/>
                              <a:cs typeface="Times New Roman" panose="02020603050405020304" pitchFamily="18" charset="0"/>
                            </a:rPr>
                            <a:t>F Statistic</a:t>
                          </a:r>
                        </a:p>
                      </a:txBody>
                      <a:tcPr anchor="ctr"/>
                    </a:tc>
                    <a:tc>
                      <a:txBody>
                        <a:bodyPr/>
                        <a:lstStyle/>
                        <a:p>
                          <a:pPr algn="l"/>
                          <a:r>
                            <a:rPr lang="en-US" sz="1800" dirty="0">
                              <a:latin typeface="Times New Roman" panose="02020603050405020304" pitchFamily="18" charset="0"/>
                              <a:cs typeface="Times New Roman" panose="02020603050405020304" pitchFamily="18" charset="0"/>
                            </a:rPr>
                            <a:t>75,662.950*** (df = 2; 21840)</a:t>
                          </a:r>
                        </a:p>
                      </a:txBody>
                      <a:tcPr anchor="ctr"/>
                    </a:tc>
                    <a:extLst>
                      <a:ext uri="{0D108BD9-81ED-4DB2-BD59-A6C34878D82A}">
                        <a16:rowId xmlns:a16="http://schemas.microsoft.com/office/drawing/2014/main" val="2588519194"/>
                      </a:ext>
                    </a:extLst>
                  </a:tr>
                </a:tbl>
              </a:graphicData>
            </a:graphic>
          </p:graphicFrame>
        </mc:Choice>
        <mc:Fallback xmlns="">
          <p:graphicFrame>
            <p:nvGraphicFramePr>
              <p:cNvPr id="21" name="Table 20">
                <a:extLst>
                  <a:ext uri="{FF2B5EF4-FFF2-40B4-BE49-F238E27FC236}">
                    <a16:creationId xmlns:a16="http://schemas.microsoft.com/office/drawing/2014/main" id="{77E5A37E-CFBC-0564-AE9F-C6764347E1C2}"/>
                  </a:ext>
                </a:extLst>
              </p:cNvPr>
              <p:cNvGraphicFramePr>
                <a:graphicFrameLocks noGrp="1"/>
              </p:cNvGraphicFramePr>
              <p:nvPr>
                <p:extLst>
                  <p:ext uri="{D42A27DB-BD31-4B8C-83A1-F6EECF244321}">
                    <p14:modId xmlns:p14="http://schemas.microsoft.com/office/powerpoint/2010/main" val="872390873"/>
                  </p:ext>
                </p:extLst>
              </p:nvPr>
            </p:nvGraphicFramePr>
            <p:xfrm>
              <a:off x="1896533" y="1978722"/>
              <a:ext cx="9892468" cy="3708400"/>
            </p:xfrm>
            <a:graphic>
              <a:graphicData uri="http://schemas.openxmlformats.org/drawingml/2006/table">
                <a:tbl>
                  <a:tblPr firstRow="1" bandRow="1">
                    <a:tableStyleId>{2D5ABB26-0587-4C30-8999-92F81FD0307C}</a:tableStyleId>
                  </a:tblPr>
                  <a:tblGrid>
                    <a:gridCol w="4946234">
                      <a:extLst>
                        <a:ext uri="{9D8B030D-6E8A-4147-A177-3AD203B41FA5}">
                          <a16:colId xmlns:a16="http://schemas.microsoft.com/office/drawing/2014/main" val="1192403806"/>
                        </a:ext>
                      </a:extLst>
                    </a:gridCol>
                    <a:gridCol w="4946234">
                      <a:extLst>
                        <a:ext uri="{9D8B030D-6E8A-4147-A177-3AD203B41FA5}">
                          <a16:colId xmlns:a16="http://schemas.microsoft.com/office/drawing/2014/main" val="1248535251"/>
                        </a:ext>
                      </a:extLst>
                    </a:gridCol>
                  </a:tblGrid>
                  <a:tr h="370840">
                    <a:tc rowSpan="2">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kern="1200" dirty="0">
                              <a:solidFill>
                                <a:schemeClr val="tx1"/>
                              </a:solidFill>
                              <a:latin typeface="Times New Roman" panose="02020603050405020304" pitchFamily="18" charset="0"/>
                              <a:ea typeface="+mn-ea"/>
                              <a:cs typeface="Times New Roman" panose="02020603050405020304" pitchFamily="18" charset="0"/>
                            </a:rPr>
                            <a:t>Dependent</a:t>
                          </a:r>
                          <a:r>
                            <a:rPr lang="en-US" sz="1800" dirty="0"/>
                            <a:t> </a:t>
                          </a:r>
                          <a:r>
                            <a:rPr lang="en-US" sz="1800" kern="1200" dirty="0">
                              <a:solidFill>
                                <a:schemeClr val="tx1"/>
                              </a:solidFill>
                              <a:latin typeface="Times New Roman" panose="02020603050405020304" pitchFamily="18" charset="0"/>
                              <a:ea typeface="+mn-ea"/>
                              <a:cs typeface="Times New Roman" panose="02020603050405020304" pitchFamily="18" charset="0"/>
                            </a:rPr>
                            <a:t>variable</a:t>
                          </a:r>
                        </a:p>
                      </a:txBody>
                      <a:tcPr anchor="ctr"/>
                    </a:tc>
                    <a:extLst>
                      <a:ext uri="{0D108BD9-81ED-4DB2-BD59-A6C34878D82A}">
                        <a16:rowId xmlns:a16="http://schemas.microsoft.com/office/drawing/2014/main" val="1471751918"/>
                      </a:ext>
                    </a:extLst>
                  </a:tr>
                  <a:tr h="370840">
                    <a:tc vMerge="1">
                      <a:txBody>
                        <a:bodyPr/>
                        <a:lstStyle/>
                        <a:p>
                          <a:endParaRPr lang="en-US" dirty="0"/>
                        </a:p>
                      </a:txBody>
                      <a:tcPr/>
                    </a:tc>
                    <a:tc>
                      <a:txBody>
                        <a:bodyPr/>
                        <a:lstStyle/>
                        <a:p>
                          <a:pPr algn="l"/>
                          <a:r>
                            <a:rPr lang="en-US" sz="1800" dirty="0">
                              <a:latin typeface="Times New Roman" panose="02020603050405020304" pitchFamily="18" charset="0"/>
                              <a:cs typeface="Times New Roman" panose="02020603050405020304" pitchFamily="18" charset="0"/>
                            </a:rPr>
                            <a:t>LOG_HOUSING_PRICE</a:t>
                          </a:r>
                        </a:p>
                      </a:txBody>
                      <a:tcPr anchor="ctr"/>
                    </a:tc>
                    <a:extLst>
                      <a:ext uri="{0D108BD9-81ED-4DB2-BD59-A6C34878D82A}">
                        <a16:rowId xmlns:a16="http://schemas.microsoft.com/office/drawing/2014/main" val="3422331610"/>
                      </a:ext>
                    </a:extLst>
                  </a:tr>
                  <a:tr h="370840">
                    <a:tc>
                      <a:txBody>
                        <a:bodyPr/>
                        <a:lstStyle/>
                        <a:p>
                          <a:pPr algn="l"/>
                          <a:r>
                            <a:rPr lang="en-US" sz="1800" dirty="0">
                              <a:latin typeface="Times New Roman" panose="02020603050405020304" pitchFamily="18" charset="0"/>
                              <a:cs typeface="Times New Roman" panose="02020603050405020304" pitchFamily="18" charset="0"/>
                            </a:rPr>
                            <a:t>Log of Migration</a:t>
                          </a:r>
                        </a:p>
                      </a:txBody>
                      <a:tcPr anchor="ctr"/>
                    </a:tc>
                    <a:tc>
                      <a:txBody>
                        <a:bodyPr/>
                        <a:lstStyle/>
                        <a:p>
                          <a:pPr algn="l"/>
                          <a:r>
                            <a:rPr lang="en-US" sz="1800" dirty="0">
                              <a:latin typeface="Times New Roman" panose="02020603050405020304" pitchFamily="18" charset="0"/>
                              <a:cs typeface="Times New Roman" panose="02020603050405020304" pitchFamily="18" charset="0"/>
                            </a:rPr>
                            <a:t>1.140***</a:t>
                          </a:r>
                        </a:p>
                      </a:txBody>
                      <a:tcPr anchor="ctr"/>
                    </a:tc>
                    <a:extLst>
                      <a:ext uri="{0D108BD9-81ED-4DB2-BD59-A6C34878D82A}">
                        <a16:rowId xmlns:a16="http://schemas.microsoft.com/office/drawing/2014/main" val="2417016882"/>
                      </a:ext>
                    </a:extLst>
                  </a:tr>
                  <a:tr h="370840">
                    <a:tc>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dirty="0">
                              <a:latin typeface="Times New Roman" panose="02020603050405020304" pitchFamily="18" charset="0"/>
                              <a:cs typeface="Times New Roman" panose="02020603050405020304" pitchFamily="18" charset="0"/>
                            </a:rPr>
                            <a:t>(0.003)</a:t>
                          </a:r>
                        </a:p>
                      </a:txBody>
                      <a:tcPr anchor="ctr"/>
                    </a:tc>
                    <a:extLst>
                      <a:ext uri="{0D108BD9-81ED-4DB2-BD59-A6C34878D82A}">
                        <a16:rowId xmlns:a16="http://schemas.microsoft.com/office/drawing/2014/main" val="287477914"/>
                      </a:ext>
                    </a:extLst>
                  </a:tr>
                  <a:tr h="370840">
                    <a:tc>
                      <a:txBody>
                        <a:bodyPr/>
                        <a:lstStyle/>
                        <a:p>
                          <a:pPr algn="l"/>
                          <a:r>
                            <a:rPr lang="en-US" sz="1800" dirty="0">
                              <a:latin typeface="Times New Roman" panose="02020603050405020304" pitchFamily="18" charset="0"/>
                              <a:cs typeface="Times New Roman" panose="02020603050405020304" pitchFamily="18" charset="0"/>
                            </a:rPr>
                            <a:t>Average Prime Rate	</a:t>
                          </a:r>
                        </a:p>
                      </a:txBody>
                      <a:tcPr anchor="ctr"/>
                    </a:tc>
                    <a:tc>
                      <a:txBody>
                        <a:bodyPr/>
                        <a:lstStyle/>
                        <a:p>
                          <a:pPr algn="l"/>
                          <a:r>
                            <a:rPr lang="en-US" sz="1800" dirty="0">
                              <a:latin typeface="Times New Roman" panose="02020603050405020304" pitchFamily="18" charset="0"/>
                              <a:cs typeface="Times New Roman" panose="02020603050405020304" pitchFamily="18" charset="0"/>
                            </a:rPr>
                            <a:t>0.219***</a:t>
                          </a:r>
                        </a:p>
                      </a:txBody>
                      <a:tcPr anchor="ctr"/>
                    </a:tc>
                    <a:extLst>
                      <a:ext uri="{0D108BD9-81ED-4DB2-BD59-A6C34878D82A}">
                        <a16:rowId xmlns:a16="http://schemas.microsoft.com/office/drawing/2014/main" val="1248719346"/>
                      </a:ext>
                    </a:extLst>
                  </a:tr>
                  <a:tr h="370840">
                    <a:tc>
                      <a:txBody>
                        <a:bodyPr/>
                        <a:lstStyle/>
                        <a:p>
                          <a:pPr algn="l"/>
                          <a:endParaRPr 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(0.006)</a:t>
                          </a:r>
                        </a:p>
                      </a:txBody>
                      <a:tcPr anchor="ctr"/>
                    </a:tc>
                    <a:extLst>
                      <a:ext uri="{0D108BD9-81ED-4DB2-BD59-A6C34878D82A}">
                        <a16:rowId xmlns:a16="http://schemas.microsoft.com/office/drawing/2014/main" val="1332939235"/>
                      </a:ext>
                    </a:extLst>
                  </a:tr>
                  <a:tr h="370840">
                    <a:tc>
                      <a:txBody>
                        <a:bodyPr/>
                        <a:lstStyle/>
                        <a:p>
                          <a:pPr algn="l"/>
                          <a:r>
                            <a:rPr lang="en-US" sz="1800" dirty="0">
                              <a:latin typeface="Times New Roman" panose="02020603050405020304" pitchFamily="18" charset="0"/>
                              <a:cs typeface="Times New Roman" panose="02020603050405020304" pitchFamily="18" charset="0"/>
                            </a:rPr>
                            <a:t>Observations</a:t>
                          </a:r>
                        </a:p>
                      </a:txBody>
                      <a:tcPr anchor="ctr"/>
                    </a:tc>
                    <a:tc>
                      <a:txBody>
                        <a:bodyPr/>
                        <a:lstStyle/>
                        <a:p>
                          <a:pPr algn="l"/>
                          <a:r>
                            <a:rPr lang="en-US" sz="1800" dirty="0">
                              <a:latin typeface="Times New Roman" panose="02020603050405020304" pitchFamily="18" charset="0"/>
                              <a:cs typeface="Times New Roman" panose="02020603050405020304" pitchFamily="18" charset="0"/>
                            </a:rPr>
                            <a:t>21,893</a:t>
                          </a:r>
                        </a:p>
                      </a:txBody>
                      <a:tcPr anchor="ctr"/>
                    </a:tc>
                    <a:extLst>
                      <a:ext uri="{0D108BD9-81ED-4DB2-BD59-A6C34878D82A}">
                        <a16:rowId xmlns:a16="http://schemas.microsoft.com/office/drawing/2014/main" val="3178277629"/>
                      </a:ext>
                    </a:extLst>
                  </a:tr>
                  <a:tr h="370840">
                    <a:tc>
                      <a:txBody>
                        <a:bodyPr/>
                        <a:lstStyle/>
                        <a:p>
                          <a:pPr algn="l"/>
                          <a:r>
                            <a:rPr lang="en-US" sz="1800" dirty="0">
                              <a:latin typeface="Times New Roman" panose="02020603050405020304" pitchFamily="18" charset="0"/>
                              <a:cs typeface="Times New Roman" panose="02020603050405020304" pitchFamily="18" charset="0"/>
                            </a:rPr>
                            <a:t>R</a:t>
                          </a:r>
                          <a:r>
                            <a:rPr lang="en-US" sz="1800" baseline="30000" dirty="0">
                              <a:latin typeface="Times New Roman" panose="02020603050405020304" pitchFamily="18" charset="0"/>
                              <a:cs typeface="Times New Roman" panose="02020603050405020304" pitchFamily="18" charset="0"/>
                            </a:rPr>
                            <a:t>2</a:t>
                          </a:r>
                        </a:p>
                      </a:txBody>
                      <a:tcPr anchor="ctr"/>
                    </a:tc>
                    <a:tc>
                      <a:txBody>
                        <a:bodyPr/>
                        <a:lstStyle/>
                        <a:p>
                          <a:pPr algn="l"/>
                          <a:r>
                            <a:rPr lang="en-US" sz="1800" dirty="0">
                              <a:latin typeface="Times New Roman" panose="02020603050405020304" pitchFamily="18" charset="0"/>
                              <a:cs typeface="Times New Roman" panose="02020603050405020304" pitchFamily="18" charset="0"/>
                            </a:rPr>
                            <a:t>0.874</a:t>
                          </a:r>
                        </a:p>
                      </a:txBody>
                      <a:tcPr anchor="ctr"/>
                    </a:tc>
                    <a:extLst>
                      <a:ext uri="{0D108BD9-81ED-4DB2-BD59-A6C34878D82A}">
                        <a16:rowId xmlns:a16="http://schemas.microsoft.com/office/drawing/2014/main" val="3527977546"/>
                      </a:ext>
                    </a:extLst>
                  </a:tr>
                  <a:tr h="370840">
                    <a:tc>
                      <a:txBody>
                        <a:bodyPr/>
                        <a:lstStyle/>
                        <a:p>
                          <a:endParaRPr lang="en-US"/>
                        </a:p>
                      </a:txBody>
                      <a:tcPr anchor="ctr">
                        <a:blipFill>
                          <a:blip r:embed="rId3"/>
                          <a:stretch>
                            <a:fillRect t="-806557" r="-99877" b="-126230"/>
                          </a:stretch>
                        </a:blipFill>
                      </a:tcPr>
                    </a:tc>
                    <a:tc>
                      <a:txBody>
                        <a:bodyPr/>
                        <a:lstStyle/>
                        <a:p>
                          <a:pPr algn="l"/>
                          <a:r>
                            <a:rPr lang="en-US" sz="1800" dirty="0">
                              <a:latin typeface="Times New Roman" panose="02020603050405020304" pitchFamily="18" charset="0"/>
                              <a:cs typeface="Times New Roman" panose="02020603050405020304" pitchFamily="18" charset="0"/>
                            </a:rPr>
                            <a:t>0.874</a:t>
                          </a:r>
                        </a:p>
                      </a:txBody>
                      <a:tcPr anchor="ctr"/>
                    </a:tc>
                    <a:extLst>
                      <a:ext uri="{0D108BD9-81ED-4DB2-BD59-A6C34878D82A}">
                        <a16:rowId xmlns:a16="http://schemas.microsoft.com/office/drawing/2014/main" val="294707200"/>
                      </a:ext>
                    </a:extLst>
                  </a:tr>
                  <a:tr h="370840">
                    <a:tc>
                      <a:txBody>
                        <a:bodyPr/>
                        <a:lstStyle/>
                        <a:p>
                          <a:pPr algn="l"/>
                          <a:r>
                            <a:rPr lang="en-US" sz="1800" dirty="0">
                              <a:latin typeface="Times New Roman" panose="02020603050405020304" pitchFamily="18" charset="0"/>
                              <a:cs typeface="Times New Roman" panose="02020603050405020304" pitchFamily="18" charset="0"/>
                            </a:rPr>
                            <a:t>F Statistic</a:t>
                          </a:r>
                        </a:p>
                      </a:txBody>
                      <a:tcPr anchor="ctr"/>
                    </a:tc>
                    <a:tc>
                      <a:txBody>
                        <a:bodyPr/>
                        <a:lstStyle/>
                        <a:p>
                          <a:pPr algn="l"/>
                          <a:r>
                            <a:rPr lang="en-US" sz="1800" dirty="0">
                              <a:latin typeface="Times New Roman" panose="02020603050405020304" pitchFamily="18" charset="0"/>
                              <a:cs typeface="Times New Roman" panose="02020603050405020304" pitchFamily="18" charset="0"/>
                            </a:rPr>
                            <a:t>75,662.950*** (df = 2; 21840)</a:t>
                          </a:r>
                        </a:p>
                      </a:txBody>
                      <a:tcPr anchor="ctr"/>
                    </a:tc>
                    <a:extLst>
                      <a:ext uri="{0D108BD9-81ED-4DB2-BD59-A6C34878D82A}">
                        <a16:rowId xmlns:a16="http://schemas.microsoft.com/office/drawing/2014/main" val="2588519194"/>
                      </a:ext>
                    </a:extLst>
                  </a:tr>
                </a:tbl>
              </a:graphicData>
            </a:graphic>
          </p:graphicFrame>
        </mc:Fallback>
      </mc:AlternateContent>
      <p:sp>
        <p:nvSpPr>
          <p:cNvPr id="32" name="Text 5">
            <a:extLst>
              <a:ext uri="{FF2B5EF4-FFF2-40B4-BE49-F238E27FC236}">
                <a16:creationId xmlns:a16="http://schemas.microsoft.com/office/drawing/2014/main" id="{F846EAD6-6BC3-7DBE-0768-2A69564EB2DE}"/>
              </a:ext>
            </a:extLst>
          </p:cNvPr>
          <p:cNvSpPr/>
          <p:nvPr/>
        </p:nvSpPr>
        <p:spPr>
          <a:xfrm>
            <a:off x="2069462" y="5844103"/>
            <a:ext cx="2568101" cy="275630"/>
          </a:xfrm>
          <a:prstGeom prst="rect">
            <a:avLst/>
          </a:prstGeom>
          <a:noFill/>
          <a:ln/>
        </p:spPr>
        <p:txBody>
          <a:bodyPr wrap="none" lIns="0" tIns="0" rIns="0" bIns="0" rtlCol="0" anchor="t"/>
          <a:lstStyle/>
          <a:p>
            <a:pPr marL="0" indent="0" algn="ctr">
              <a:lnSpc>
                <a:spcPts val="2150"/>
              </a:lnSpc>
              <a:buNone/>
            </a:pPr>
            <a:r>
              <a:rPr lang="en-US" sz="1700" b="1" dirty="0">
                <a:latin typeface="Times New Roman" panose="02020603050405020304" pitchFamily="18" charset="0"/>
                <a:ea typeface="Tomorrow Semi Bold" pitchFamily="34" charset="-122"/>
                <a:cs typeface="Times New Roman" panose="02020603050405020304" pitchFamily="18" charset="0"/>
              </a:rPr>
              <a:t>Note:	</a:t>
            </a:r>
            <a:r>
              <a:rPr lang="en-US" sz="1700" b="1" dirty="0">
                <a:solidFill>
                  <a:srgbClr val="FF0000"/>
                </a:solidFill>
                <a:latin typeface="Times New Roman" panose="02020603050405020304" pitchFamily="18" charset="0"/>
                <a:ea typeface="Tomorrow Semi Bold" pitchFamily="34" charset="-122"/>
                <a:cs typeface="Times New Roman" panose="02020603050405020304" pitchFamily="18" charset="0"/>
              </a:rPr>
              <a:t>p&lt;0.1</a:t>
            </a:r>
            <a:r>
              <a:rPr lang="en-US" sz="1700" b="1" dirty="0">
                <a:latin typeface="Times New Roman" panose="02020603050405020304" pitchFamily="18" charset="0"/>
                <a:ea typeface="Tomorrow Semi Bold" pitchFamily="34" charset="-122"/>
                <a:cs typeface="Times New Roman" panose="02020603050405020304" pitchFamily="18" charset="0"/>
              </a:rPr>
              <a:t>; </a:t>
            </a:r>
            <a:r>
              <a:rPr lang="en-US" sz="1700" b="1" dirty="0">
                <a:solidFill>
                  <a:srgbClr val="FF0000"/>
                </a:solidFill>
                <a:latin typeface="Times New Roman" panose="02020603050405020304" pitchFamily="18" charset="0"/>
                <a:ea typeface="Tomorrow Semi Bold" pitchFamily="34" charset="-122"/>
                <a:cs typeface="Times New Roman" panose="02020603050405020304" pitchFamily="18" charset="0"/>
              </a:rPr>
              <a:t>p&lt;0.05</a:t>
            </a:r>
            <a:r>
              <a:rPr lang="en-US" sz="1700" b="1" dirty="0">
                <a:latin typeface="Times New Roman" panose="02020603050405020304" pitchFamily="18" charset="0"/>
                <a:ea typeface="Tomorrow Semi Bold" pitchFamily="34" charset="-122"/>
                <a:cs typeface="Times New Roman" panose="02020603050405020304" pitchFamily="18" charset="0"/>
              </a:rPr>
              <a:t>; </a:t>
            </a:r>
            <a:r>
              <a:rPr lang="en-US" sz="1700" b="1" dirty="0">
                <a:solidFill>
                  <a:srgbClr val="FF0000"/>
                </a:solidFill>
                <a:latin typeface="Times New Roman" panose="02020603050405020304" pitchFamily="18" charset="0"/>
                <a:ea typeface="Tomorrow Semi Bold" pitchFamily="34" charset="-122"/>
                <a:cs typeface="Times New Roman" panose="02020603050405020304" pitchFamily="18" charset="0"/>
              </a:rPr>
              <a:t>p&lt;0.01</a:t>
            </a:r>
          </a:p>
        </p:txBody>
      </p:sp>
      <p:cxnSp>
        <p:nvCxnSpPr>
          <p:cNvPr id="48" name="Straight Connector 47">
            <a:extLst>
              <a:ext uri="{FF2B5EF4-FFF2-40B4-BE49-F238E27FC236}">
                <a16:creationId xmlns:a16="http://schemas.microsoft.com/office/drawing/2014/main" id="{32E5F501-28E3-4435-921A-DDFD5D06BD69}"/>
              </a:ext>
            </a:extLst>
          </p:cNvPr>
          <p:cNvCxnSpPr>
            <a:cxnSpLocks/>
          </p:cNvCxnSpPr>
          <p:nvPr/>
        </p:nvCxnSpPr>
        <p:spPr>
          <a:xfrm>
            <a:off x="6886937" y="2339466"/>
            <a:ext cx="47818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C13CB83-DA09-6C3A-2BCB-D87F297B1CF9}"/>
              </a:ext>
            </a:extLst>
          </p:cNvPr>
          <p:cNvCxnSpPr>
            <a:cxnSpLocks/>
          </p:cNvCxnSpPr>
          <p:nvPr/>
        </p:nvCxnSpPr>
        <p:spPr>
          <a:xfrm>
            <a:off x="7007107" y="2339466"/>
            <a:ext cx="46617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7D57828-718E-0897-85E2-FB281A6B312F}"/>
              </a:ext>
            </a:extLst>
          </p:cNvPr>
          <p:cNvGrpSpPr/>
          <p:nvPr/>
        </p:nvGrpSpPr>
        <p:grpSpPr>
          <a:xfrm>
            <a:off x="1997509" y="1978722"/>
            <a:ext cx="9740904" cy="3711850"/>
            <a:chOff x="1997509" y="1978722"/>
            <a:chExt cx="9740904" cy="3711850"/>
          </a:xfrm>
        </p:grpSpPr>
        <p:cxnSp>
          <p:nvCxnSpPr>
            <p:cNvPr id="40" name="Straight Connector 39">
              <a:extLst>
                <a:ext uri="{FF2B5EF4-FFF2-40B4-BE49-F238E27FC236}">
                  <a16:creationId xmlns:a16="http://schemas.microsoft.com/office/drawing/2014/main" id="{F27E5F25-D6D9-D006-C77D-3708D58FEBE1}"/>
                </a:ext>
              </a:extLst>
            </p:cNvPr>
            <p:cNvCxnSpPr>
              <a:cxnSpLocks/>
            </p:cNvCxnSpPr>
            <p:nvPr/>
          </p:nvCxnSpPr>
          <p:spPr>
            <a:xfrm>
              <a:off x="1997509" y="4226312"/>
              <a:ext cx="97402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635F22-4AF5-D5BF-A713-8405FDFE6FB0}"/>
                </a:ext>
              </a:extLst>
            </p:cNvPr>
            <p:cNvCxnSpPr>
              <a:cxnSpLocks/>
            </p:cNvCxnSpPr>
            <p:nvPr/>
          </p:nvCxnSpPr>
          <p:spPr>
            <a:xfrm>
              <a:off x="1997509" y="5690572"/>
              <a:ext cx="97402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97FB52-53CE-1A67-0F0E-3AEB0E39050B}"/>
                </a:ext>
              </a:extLst>
            </p:cNvPr>
            <p:cNvCxnSpPr>
              <a:cxnSpLocks/>
            </p:cNvCxnSpPr>
            <p:nvPr/>
          </p:nvCxnSpPr>
          <p:spPr>
            <a:xfrm>
              <a:off x="1997509" y="2723532"/>
              <a:ext cx="97402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A32F6F-6221-3FB6-C209-98A378CFE890}"/>
                </a:ext>
              </a:extLst>
            </p:cNvPr>
            <p:cNvCxnSpPr>
              <a:cxnSpLocks/>
            </p:cNvCxnSpPr>
            <p:nvPr/>
          </p:nvCxnSpPr>
          <p:spPr>
            <a:xfrm>
              <a:off x="1997509" y="1978722"/>
              <a:ext cx="97402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BAD98D-26E2-7870-758D-8221FB291728}"/>
                </a:ext>
              </a:extLst>
            </p:cNvPr>
            <p:cNvCxnSpPr>
              <a:cxnSpLocks/>
            </p:cNvCxnSpPr>
            <p:nvPr/>
          </p:nvCxnSpPr>
          <p:spPr>
            <a:xfrm>
              <a:off x="7076689" y="2339466"/>
              <a:ext cx="46617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8"/>
          <p:cNvSpPr/>
          <p:nvPr/>
        </p:nvSpPr>
        <p:spPr>
          <a:xfrm>
            <a:off x="3246805" y="1121141"/>
            <a:ext cx="1586530" cy="289848"/>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Interpretation</a:t>
            </a:r>
            <a:endParaRPr lang="en-US" sz="1950" b="1" dirty="0">
              <a:latin typeface="Times New Roman" panose="02020603050405020304" pitchFamily="18" charset="0"/>
              <a:cs typeface="Times New Roman" panose="02020603050405020304" pitchFamily="18" charset="0"/>
            </a:endParaRPr>
          </a:p>
        </p:txBody>
      </p:sp>
      <p:sp>
        <p:nvSpPr>
          <p:cNvPr id="18" name="Shape 1">
            <a:extLst>
              <a:ext uri="{FF2B5EF4-FFF2-40B4-BE49-F238E27FC236}">
                <a16:creationId xmlns:a16="http://schemas.microsoft.com/office/drawing/2014/main" id="{D3316AF1-C45B-143F-CFF5-FA5B24395AC3}"/>
              </a:ext>
            </a:extLst>
          </p:cNvPr>
          <p:cNvSpPr/>
          <p:nvPr/>
        </p:nvSpPr>
        <p:spPr>
          <a:xfrm>
            <a:off x="2903220" y="3992642"/>
            <a:ext cx="8823960" cy="2286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Shape 2">
            <a:extLst>
              <a:ext uri="{FF2B5EF4-FFF2-40B4-BE49-F238E27FC236}">
                <a16:creationId xmlns:a16="http://schemas.microsoft.com/office/drawing/2014/main" id="{F200C60A-2A33-A4CA-EEE5-4D661A6071A1}"/>
              </a:ext>
            </a:extLst>
          </p:cNvPr>
          <p:cNvSpPr/>
          <p:nvPr/>
        </p:nvSpPr>
        <p:spPr>
          <a:xfrm>
            <a:off x="4028640" y="3375423"/>
            <a:ext cx="22860" cy="61722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0F3A677E-2234-0D78-3B07-3A543D84BA12}"/>
              </a:ext>
            </a:extLst>
          </p:cNvPr>
          <p:cNvGrpSpPr/>
          <p:nvPr/>
        </p:nvGrpSpPr>
        <p:grpSpPr>
          <a:xfrm>
            <a:off x="3841712" y="3794284"/>
            <a:ext cx="396716" cy="396716"/>
            <a:chOff x="3095029" y="5729287"/>
            <a:chExt cx="396716" cy="396716"/>
          </a:xfrm>
        </p:grpSpPr>
        <p:sp>
          <p:nvSpPr>
            <p:cNvPr id="23" name="Shape 3">
              <a:extLst>
                <a:ext uri="{FF2B5EF4-FFF2-40B4-BE49-F238E27FC236}">
                  <a16:creationId xmlns:a16="http://schemas.microsoft.com/office/drawing/2014/main" id="{53043AAB-0192-0B9E-85DB-55296010A05C}"/>
                </a:ext>
              </a:extLst>
            </p:cNvPr>
            <p:cNvSpPr/>
            <p:nvPr/>
          </p:nvSpPr>
          <p:spPr>
            <a:xfrm>
              <a:off x="3095029" y="5729287"/>
              <a:ext cx="396716" cy="396716"/>
            </a:xfrm>
            <a:prstGeom prst="roundRect">
              <a:avLst>
                <a:gd name="adj" fmla="val 6669"/>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4" name="Text 4">
              <a:extLst>
                <a:ext uri="{FF2B5EF4-FFF2-40B4-BE49-F238E27FC236}">
                  <a16:creationId xmlns:a16="http://schemas.microsoft.com/office/drawing/2014/main" id="{60FB64B4-DF7B-59D3-CEAB-9BA213419A42}"/>
                </a:ext>
              </a:extLst>
            </p:cNvPr>
            <p:cNvSpPr/>
            <p:nvPr/>
          </p:nvSpPr>
          <p:spPr>
            <a:xfrm>
              <a:off x="3233141" y="5795367"/>
              <a:ext cx="120372" cy="264557"/>
            </a:xfrm>
            <a:prstGeom prst="rect">
              <a:avLst/>
            </a:prstGeom>
            <a:noFill/>
            <a:ln/>
          </p:spPr>
          <p:txBody>
            <a:bodyPr wrap="none" lIns="0" tIns="0" rIns="0" bIns="0" rtlCol="0" anchor="t"/>
            <a:lstStyle/>
            <a:p>
              <a:pPr marL="0" indent="0" algn="ctr">
                <a:lnSpc>
                  <a:spcPts val="2050"/>
                </a:lnSpc>
                <a:buNone/>
              </a:pPr>
              <a:r>
                <a:rPr lang="en-US" sz="2050" dirty="0">
                  <a:latin typeface="Times New Roman" panose="02020603050405020304" pitchFamily="18" charset="0"/>
                  <a:ea typeface="Tomorrow Semi Bold" pitchFamily="34" charset="-122"/>
                  <a:cs typeface="Times New Roman" panose="02020603050405020304" pitchFamily="18" charset="0"/>
                </a:rPr>
                <a:t>1</a:t>
              </a:r>
              <a:endParaRPr lang="en-US" sz="2050" dirty="0">
                <a:latin typeface="Times New Roman" panose="02020603050405020304" pitchFamily="18" charset="0"/>
                <a:cs typeface="Times New Roman" panose="02020603050405020304" pitchFamily="18" charset="0"/>
              </a:endParaRPr>
            </a:p>
          </p:txBody>
        </p:sp>
      </p:grpSp>
      <p:sp>
        <p:nvSpPr>
          <p:cNvPr id="25" name="Shape 2">
            <a:extLst>
              <a:ext uri="{FF2B5EF4-FFF2-40B4-BE49-F238E27FC236}">
                <a16:creationId xmlns:a16="http://schemas.microsoft.com/office/drawing/2014/main" id="{880E7702-ABD2-2A9F-10C7-A13A241CB24D}"/>
              </a:ext>
            </a:extLst>
          </p:cNvPr>
          <p:cNvSpPr/>
          <p:nvPr/>
        </p:nvSpPr>
        <p:spPr>
          <a:xfrm>
            <a:off x="8740246" y="4236957"/>
            <a:ext cx="22860" cy="61722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21B2D759-51DD-9023-ED0E-13D8FF7C25DC}"/>
              </a:ext>
            </a:extLst>
          </p:cNvPr>
          <p:cNvGrpSpPr/>
          <p:nvPr/>
        </p:nvGrpSpPr>
        <p:grpSpPr>
          <a:xfrm>
            <a:off x="8553318" y="3794284"/>
            <a:ext cx="396716" cy="396716"/>
            <a:chOff x="3095029" y="5729287"/>
            <a:chExt cx="396716" cy="396716"/>
          </a:xfrm>
        </p:grpSpPr>
        <p:sp>
          <p:nvSpPr>
            <p:cNvPr id="27" name="Shape 3">
              <a:extLst>
                <a:ext uri="{FF2B5EF4-FFF2-40B4-BE49-F238E27FC236}">
                  <a16:creationId xmlns:a16="http://schemas.microsoft.com/office/drawing/2014/main" id="{14D44065-6556-A06F-30BE-53BB4EF8DEFF}"/>
                </a:ext>
              </a:extLst>
            </p:cNvPr>
            <p:cNvSpPr/>
            <p:nvPr/>
          </p:nvSpPr>
          <p:spPr>
            <a:xfrm>
              <a:off x="3095029" y="5729287"/>
              <a:ext cx="396716" cy="396716"/>
            </a:xfrm>
            <a:prstGeom prst="roundRect">
              <a:avLst>
                <a:gd name="adj" fmla="val 6669"/>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8" name="Text 4">
              <a:extLst>
                <a:ext uri="{FF2B5EF4-FFF2-40B4-BE49-F238E27FC236}">
                  <a16:creationId xmlns:a16="http://schemas.microsoft.com/office/drawing/2014/main" id="{82390D75-356C-D389-4ABB-FE07D1F4A055}"/>
                </a:ext>
              </a:extLst>
            </p:cNvPr>
            <p:cNvSpPr/>
            <p:nvPr/>
          </p:nvSpPr>
          <p:spPr>
            <a:xfrm>
              <a:off x="3233141" y="5795367"/>
              <a:ext cx="120372" cy="264557"/>
            </a:xfrm>
            <a:prstGeom prst="rect">
              <a:avLst/>
            </a:prstGeom>
            <a:noFill/>
            <a:ln/>
          </p:spPr>
          <p:txBody>
            <a:bodyPr wrap="none" lIns="0" tIns="0" rIns="0" bIns="0" rtlCol="0" anchor="t"/>
            <a:lstStyle/>
            <a:p>
              <a:pPr marL="0" indent="0" algn="ctr">
                <a:lnSpc>
                  <a:spcPts val="2050"/>
                </a:lnSpc>
                <a:buNone/>
              </a:pPr>
              <a:r>
                <a:rPr lang="en-US" sz="2050" dirty="0">
                  <a:latin typeface="Times New Roman" panose="02020603050405020304" pitchFamily="18" charset="0"/>
                  <a:ea typeface="Tomorrow Semi Bold" pitchFamily="34" charset="-122"/>
                  <a:cs typeface="Times New Roman" panose="02020603050405020304" pitchFamily="18" charset="0"/>
                </a:rPr>
                <a:t>2</a:t>
              </a:r>
              <a:endParaRPr lang="en-US" sz="2050" dirty="0">
                <a:latin typeface="Times New Roman" panose="02020603050405020304" pitchFamily="18" charset="0"/>
                <a:cs typeface="Times New Roman" panose="02020603050405020304" pitchFamily="18" charset="0"/>
              </a:endParaRPr>
            </a:p>
          </p:txBody>
        </p:sp>
      </p:grpSp>
      <p:sp>
        <p:nvSpPr>
          <p:cNvPr id="29" name="Text 8">
            <a:extLst>
              <a:ext uri="{FF2B5EF4-FFF2-40B4-BE49-F238E27FC236}">
                <a16:creationId xmlns:a16="http://schemas.microsoft.com/office/drawing/2014/main" id="{5658F07A-86B5-AA81-EBC1-81CC542A0AB4}"/>
              </a:ext>
            </a:extLst>
          </p:cNvPr>
          <p:cNvSpPr/>
          <p:nvPr/>
        </p:nvSpPr>
        <p:spPr>
          <a:xfrm>
            <a:off x="8091530" y="5163144"/>
            <a:ext cx="1492887" cy="331828"/>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Limitations</a:t>
            </a:r>
            <a:endParaRPr lang="en-US" sz="1950" b="1" dirty="0">
              <a:latin typeface="Times New Roman" panose="02020603050405020304" pitchFamily="18" charset="0"/>
              <a:cs typeface="Times New Roman" panose="02020603050405020304" pitchFamily="18" charset="0"/>
            </a:endParaRPr>
          </a:p>
        </p:txBody>
      </p:sp>
      <p:sp>
        <p:nvSpPr>
          <p:cNvPr id="30" name="Text 17">
            <a:extLst>
              <a:ext uri="{FF2B5EF4-FFF2-40B4-BE49-F238E27FC236}">
                <a16:creationId xmlns:a16="http://schemas.microsoft.com/office/drawing/2014/main" id="{291A8031-E16B-6A77-E964-637EFBE68272}"/>
              </a:ext>
            </a:extLst>
          </p:cNvPr>
          <p:cNvSpPr/>
          <p:nvPr/>
        </p:nvSpPr>
        <p:spPr>
          <a:xfrm>
            <a:off x="1445363" y="1520408"/>
            <a:ext cx="6566157" cy="1745596"/>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study reveals a significant correlation between migration and housing prices, with a 1% increase in migration resulting in a 1.14 percent increase in housing prices. Additionally, a unit increase in the average prime rate is associated with a 22% increase in housing prices, indicating a strong correlation.</a:t>
            </a:r>
            <a:endParaRPr lang="en-US" sz="1600" dirty="0">
              <a:latin typeface="Times New Roman" panose="02020603050405020304" pitchFamily="18" charset="0"/>
              <a:ea typeface="Tomorrow" pitchFamily="34" charset="-122"/>
              <a:cs typeface="Times New Roman" panose="02020603050405020304" pitchFamily="18" charset="0"/>
            </a:endParaRP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p:txBody>
      </p:sp>
      <p:sp>
        <p:nvSpPr>
          <p:cNvPr id="31" name="Text 17">
            <a:extLst>
              <a:ext uri="{FF2B5EF4-FFF2-40B4-BE49-F238E27FC236}">
                <a16:creationId xmlns:a16="http://schemas.microsoft.com/office/drawing/2014/main" id="{8D004FA7-A9B6-B2C9-D993-DEB21392343E}"/>
              </a:ext>
            </a:extLst>
          </p:cNvPr>
          <p:cNvSpPr/>
          <p:nvPr/>
        </p:nvSpPr>
        <p:spPr>
          <a:xfrm>
            <a:off x="4926330" y="5762582"/>
            <a:ext cx="7978140" cy="2060535"/>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data analysis has limitations, including omission variable bias, inability to account for unmeasured factors like income and employment rates, inability to prove that migration and prime rates cause housing prices, and the fixed effects model not accounting for time-varying factors unique to individual states.</a:t>
            </a:r>
          </a:p>
        </p:txBody>
      </p:sp>
      <p:grpSp>
        <p:nvGrpSpPr>
          <p:cNvPr id="4" name="Group 3">
            <a:extLst>
              <a:ext uri="{FF2B5EF4-FFF2-40B4-BE49-F238E27FC236}">
                <a16:creationId xmlns:a16="http://schemas.microsoft.com/office/drawing/2014/main" id="{0BDB2372-781F-8EDD-D6F7-CD99EABE16AC}"/>
              </a:ext>
            </a:extLst>
          </p:cNvPr>
          <p:cNvGrpSpPr/>
          <p:nvPr/>
        </p:nvGrpSpPr>
        <p:grpSpPr>
          <a:xfrm>
            <a:off x="6067544" y="276900"/>
            <a:ext cx="2495312" cy="753054"/>
            <a:chOff x="5744750" y="276900"/>
            <a:chExt cx="1570450" cy="753054"/>
          </a:xfrm>
        </p:grpSpPr>
        <p:sp>
          <p:nvSpPr>
            <p:cNvPr id="5" name="TextBox 4">
              <a:extLst>
                <a:ext uri="{FF2B5EF4-FFF2-40B4-BE49-F238E27FC236}">
                  <a16:creationId xmlns:a16="http://schemas.microsoft.com/office/drawing/2014/main" id="{AA12CD26-DD5A-D9E7-A5DD-313EE0E4DF16}"/>
                </a:ext>
              </a:extLst>
            </p:cNvPr>
            <p:cNvSpPr txBox="1"/>
            <p:nvPr/>
          </p:nvSpPr>
          <p:spPr>
            <a:xfrm>
              <a:off x="5983262" y="383623"/>
              <a:ext cx="1093427"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DISCUSSION</a:t>
              </a:r>
            </a:p>
          </p:txBody>
        </p:sp>
        <p:sp>
          <p:nvSpPr>
            <p:cNvPr id="6" name="Rectangle: Rounded Corners 5">
              <a:extLst>
                <a:ext uri="{FF2B5EF4-FFF2-40B4-BE49-F238E27FC236}">
                  <a16:creationId xmlns:a16="http://schemas.microsoft.com/office/drawing/2014/main" id="{58124356-518A-6B1C-CC62-5E532DFE1ADE}"/>
                </a:ext>
              </a:extLst>
            </p:cNvPr>
            <p:cNvSpPr/>
            <p:nvPr/>
          </p:nvSpPr>
          <p:spPr>
            <a:xfrm>
              <a:off x="5744750" y="276900"/>
              <a:ext cx="1570450"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72186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1">
            <a:extLst>
              <a:ext uri="{FF2B5EF4-FFF2-40B4-BE49-F238E27FC236}">
                <a16:creationId xmlns:a16="http://schemas.microsoft.com/office/drawing/2014/main" id="{04708F2C-64BA-BD4A-F7E4-65C927D9E803}"/>
              </a:ext>
            </a:extLst>
          </p:cNvPr>
          <p:cNvSpPr/>
          <p:nvPr/>
        </p:nvSpPr>
        <p:spPr>
          <a:xfrm>
            <a:off x="7300500" y="5531704"/>
            <a:ext cx="30480" cy="112471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3" name="Shape 1"/>
          <p:cNvSpPr/>
          <p:nvPr/>
        </p:nvSpPr>
        <p:spPr>
          <a:xfrm>
            <a:off x="7300500" y="1740218"/>
            <a:ext cx="30480" cy="386560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324124" y="2166699"/>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5" name="Shape 3"/>
          <p:cNvSpPr/>
          <p:nvPr/>
        </p:nvSpPr>
        <p:spPr>
          <a:xfrm>
            <a:off x="7066717" y="1988701"/>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7239833" y="2016264"/>
            <a:ext cx="150733"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1</a:t>
            </a:r>
            <a:endParaRPr lang="en-US" sz="2600" dirty="0">
              <a:latin typeface="Times New Roman" panose="02020603050405020304" pitchFamily="18" charset="0"/>
              <a:cs typeface="Times New Roman" panose="02020603050405020304" pitchFamily="18" charset="0"/>
            </a:endParaRPr>
          </a:p>
        </p:txBody>
      </p:sp>
      <p:sp>
        <p:nvSpPr>
          <p:cNvPr id="7" name="Text 5"/>
          <p:cNvSpPr/>
          <p:nvPr/>
        </p:nvSpPr>
        <p:spPr>
          <a:xfrm>
            <a:off x="3339108" y="2009418"/>
            <a:ext cx="2761178" cy="345043"/>
          </a:xfrm>
          <a:prstGeom prst="rect">
            <a:avLst/>
          </a:prstGeom>
          <a:noFill/>
          <a:ln/>
        </p:spPr>
        <p:txBody>
          <a:bodyPr wrap="none" lIns="0" tIns="0" rIns="0" bIns="0" rtlCol="0" anchor="t"/>
          <a:lstStyle/>
          <a:p>
            <a:pPr marL="0" indent="0" algn="r">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Conclusion</a:t>
            </a:r>
            <a:endParaRPr lang="en-US" sz="2150" b="1" dirty="0">
              <a:latin typeface="Times New Roman" panose="02020603050405020304" pitchFamily="18" charset="0"/>
              <a:cs typeface="Times New Roman" panose="02020603050405020304" pitchFamily="18" charset="0"/>
            </a:endParaRPr>
          </a:p>
        </p:txBody>
      </p:sp>
      <p:sp>
        <p:nvSpPr>
          <p:cNvPr id="8" name="Text 6"/>
          <p:cNvSpPr/>
          <p:nvPr/>
        </p:nvSpPr>
        <p:spPr>
          <a:xfrm>
            <a:off x="60960" y="2664892"/>
            <a:ext cx="7036237" cy="2666254"/>
          </a:xfrm>
          <a:prstGeom prst="rect">
            <a:avLst/>
          </a:prstGeom>
          <a:noFill/>
          <a:ln/>
        </p:spPr>
        <p:txBody>
          <a:bodyPr wrap="square" lIns="0" tIns="0" rIns="0" bIns="0" rtlCol="0" anchor="t"/>
          <a:lstStyle/>
          <a:p>
            <a:pPr marL="0" indent="0" algn="r">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Housing demand increases due to the influx of individuals, economic growth, migration, and higher prime rates. Economic growth and migration can intensify demand, potentially leading to gentrification. Rising prime rates can signal tighter monetary policies, causing temporary spikes in housing prices as buyers secure loans before rates climb further.</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7203877" y="3175873"/>
            <a:ext cx="222647" cy="331351"/>
          </a:xfrm>
          <a:prstGeom prst="rect">
            <a:avLst/>
          </a:prstGeom>
          <a:noFill/>
          <a:ln/>
        </p:spPr>
        <p:txBody>
          <a:bodyPr wrap="none" lIns="0" tIns="0" rIns="0" bIns="0" rtlCol="0" anchor="t"/>
          <a:lstStyle/>
          <a:p>
            <a:pPr marL="0" indent="0" algn="ctr">
              <a:lnSpc>
                <a:spcPts val="2600"/>
              </a:lnSpc>
              <a:buNone/>
            </a:pPr>
            <a:endParaRPr lang="en-US" sz="2600" dirty="0">
              <a:latin typeface="Times New Roman" panose="02020603050405020304" pitchFamily="18" charset="0"/>
              <a:cs typeface="Times New Roman" panose="02020603050405020304" pitchFamily="18" charset="0"/>
            </a:endParaRPr>
          </a:p>
        </p:txBody>
      </p:sp>
      <p:sp>
        <p:nvSpPr>
          <p:cNvPr id="12" name="Text 10"/>
          <p:cNvSpPr/>
          <p:nvPr/>
        </p:nvSpPr>
        <p:spPr>
          <a:xfrm>
            <a:off x="8483907" y="4809375"/>
            <a:ext cx="2488893" cy="345043"/>
          </a:xfrm>
          <a:prstGeom prst="rect">
            <a:avLst/>
          </a:prstGeom>
          <a:noFill/>
          <a:ln/>
        </p:spPr>
        <p:txBody>
          <a:bodyPr wrap="none" lIns="0" tIns="0" rIns="0" bIns="0" rtlCol="0" anchor="t"/>
          <a:lstStyle/>
          <a:p>
            <a:pPr marL="0" indent="0" algn="l">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Policy Implications</a:t>
            </a:r>
            <a:endParaRPr lang="en-US" sz="2150" b="1" dirty="0">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a16="http://schemas.microsoft.com/office/drawing/2014/main" id="{E07CD579-A10C-4E94-DF5A-DC18E2541F7F}"/>
              </a:ext>
            </a:extLst>
          </p:cNvPr>
          <p:cNvGrpSpPr/>
          <p:nvPr/>
        </p:nvGrpSpPr>
        <p:grpSpPr>
          <a:xfrm>
            <a:off x="7072337" y="4733413"/>
            <a:ext cx="496967" cy="496967"/>
            <a:chOff x="7066717" y="4087058"/>
            <a:chExt cx="496967" cy="496967"/>
          </a:xfrm>
        </p:grpSpPr>
        <p:sp>
          <p:nvSpPr>
            <p:cNvPr id="15" name="Shape 13"/>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4"/>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2</a:t>
              </a:r>
              <a:endParaRPr lang="en-US" sz="2600" dirty="0">
                <a:latin typeface="Times New Roman" panose="02020603050405020304" pitchFamily="18" charset="0"/>
                <a:cs typeface="Times New Roman" panose="02020603050405020304" pitchFamily="18" charset="0"/>
              </a:endParaRPr>
            </a:p>
          </p:txBody>
        </p:sp>
      </p:grpSp>
      <p:sp>
        <p:nvSpPr>
          <p:cNvPr id="19" name="Text 17"/>
          <p:cNvSpPr/>
          <p:nvPr/>
        </p:nvSpPr>
        <p:spPr>
          <a:xfrm>
            <a:off x="8274248" y="5331146"/>
            <a:ext cx="5905639" cy="1409564"/>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To combat rising housing prices driven by migration, local governments should focus on affordable housing, rezoning, and improving infrastructure. Low-interest loans and stricter lending standards can also help manage rising prime rates.</a:t>
            </a:r>
            <a:endParaRPr lang="en-US" sz="1700" dirty="0">
              <a:latin typeface="Times New Roman" panose="02020603050405020304" pitchFamily="18" charset="0"/>
              <a:cs typeface="Times New Roman" panose="02020603050405020304" pitchFamily="18" charset="0"/>
            </a:endParaRPr>
          </a:p>
        </p:txBody>
      </p:sp>
      <p:sp>
        <p:nvSpPr>
          <p:cNvPr id="40" name="Shape 7">
            <a:extLst>
              <a:ext uri="{FF2B5EF4-FFF2-40B4-BE49-F238E27FC236}">
                <a16:creationId xmlns:a16="http://schemas.microsoft.com/office/drawing/2014/main" id="{E4AB4AE5-9A86-C7F3-9374-4A596E024FEC}"/>
              </a:ext>
            </a:extLst>
          </p:cNvPr>
          <p:cNvSpPr/>
          <p:nvPr/>
        </p:nvSpPr>
        <p:spPr>
          <a:xfrm>
            <a:off x="7501175" y="4966656"/>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7146FC19-1C40-5F4C-1829-DF8C308477AA}"/>
              </a:ext>
            </a:extLst>
          </p:cNvPr>
          <p:cNvGrpSpPr/>
          <p:nvPr/>
        </p:nvGrpSpPr>
        <p:grpSpPr>
          <a:xfrm>
            <a:off x="6584182" y="276900"/>
            <a:ext cx="1462037" cy="663610"/>
            <a:chOff x="5027845" y="276900"/>
            <a:chExt cx="1462037" cy="663610"/>
          </a:xfrm>
        </p:grpSpPr>
        <p:sp>
          <p:nvSpPr>
            <p:cNvPr id="9" name="TextBox 8">
              <a:extLst>
                <a:ext uri="{FF2B5EF4-FFF2-40B4-BE49-F238E27FC236}">
                  <a16:creationId xmlns:a16="http://schemas.microsoft.com/office/drawing/2014/main" id="{40E12165-266A-6D52-4DCF-AF3C43430D3A}"/>
                </a:ext>
              </a:extLst>
            </p:cNvPr>
            <p:cNvSpPr txBox="1"/>
            <p:nvPr/>
          </p:nvSpPr>
          <p:spPr>
            <a:xfrm>
              <a:off x="5250895" y="418757"/>
              <a:ext cx="101593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OUTRO</a:t>
              </a:r>
            </a:p>
          </p:txBody>
        </p:sp>
        <p:sp>
          <p:nvSpPr>
            <p:cNvPr id="10" name="Rectangle: Rounded Corners 9">
              <a:extLst>
                <a:ext uri="{FF2B5EF4-FFF2-40B4-BE49-F238E27FC236}">
                  <a16:creationId xmlns:a16="http://schemas.microsoft.com/office/drawing/2014/main" id="{F806FE37-D8AF-AC25-556C-2071C01829FF}"/>
                </a:ext>
              </a:extLst>
            </p:cNvPr>
            <p:cNvSpPr/>
            <p:nvPr/>
          </p:nvSpPr>
          <p:spPr>
            <a:xfrm>
              <a:off x="5027845" y="276900"/>
              <a:ext cx="1462037" cy="663610"/>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102592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B4E61-AD5C-1716-B53D-06C5ACE418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4630400" cy="8231744"/>
          </a:xfrm>
          <a:prstGeom prst="rect">
            <a:avLst/>
          </a:prstGeom>
        </p:spPr>
      </p:pic>
    </p:spTree>
    <p:extLst>
      <p:ext uri="{BB962C8B-B14F-4D97-AF65-F5344CB8AC3E}">
        <p14:creationId xmlns:p14="http://schemas.microsoft.com/office/powerpoint/2010/main" val="377517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1855E0-F853-47A3-BDC1-A716B6EA87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5268" y="0"/>
            <a:ext cx="13995132" cy="8033436"/>
          </a:xfrm>
          <a:prstGeom prst="rect">
            <a:avLst/>
          </a:prstGeom>
        </p:spPr>
      </p:pic>
      <p:pic>
        <p:nvPicPr>
          <p:cNvPr id="5" name="Picture 4">
            <a:extLst>
              <a:ext uri="{FF2B5EF4-FFF2-40B4-BE49-F238E27FC236}">
                <a16:creationId xmlns:a16="http://schemas.microsoft.com/office/drawing/2014/main" id="{65CFF69C-C700-4BAD-994E-32639917BE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860" y="18288"/>
            <a:ext cx="14630400" cy="8193024"/>
          </a:xfrm>
          <a:prstGeom prst="rect">
            <a:avLst/>
          </a:prstGeom>
        </p:spPr>
      </p:pic>
      <p:sp>
        <p:nvSpPr>
          <p:cNvPr id="6" name="TextBox 5">
            <a:extLst>
              <a:ext uri="{FF2B5EF4-FFF2-40B4-BE49-F238E27FC236}">
                <a16:creationId xmlns:a16="http://schemas.microsoft.com/office/drawing/2014/main" id="{6796E1C4-4477-4821-A13D-3F1AAE105B4B}"/>
              </a:ext>
            </a:extLst>
          </p:cNvPr>
          <p:cNvSpPr txBox="1"/>
          <p:nvPr/>
        </p:nvSpPr>
        <p:spPr>
          <a:xfrm>
            <a:off x="14753465" y="436934"/>
            <a:ext cx="8162224" cy="5632311"/>
          </a:xfrm>
          <a:prstGeom prst="rect">
            <a:avLst/>
          </a:prstGeom>
          <a:noFill/>
        </p:spPr>
        <p:txBody>
          <a:bodyPr wrap="square" rtlCol="0">
            <a:spAutoFit/>
          </a:bodyPr>
          <a:lstStyle/>
          <a:p>
            <a:pPr defTabSz="1097280"/>
            <a:r>
              <a:rPr lang="en-US" sz="7200" dirty="0">
                <a:solidFill>
                  <a:srgbClr val="FFFF00"/>
                </a:solidFill>
                <a:effectLst>
                  <a:outerShdw blurRad="101600" dist="38100" dir="2700000" algn="tl" rotWithShape="0">
                    <a:prstClr val="black">
                      <a:alpha val="40000"/>
                    </a:prstClr>
                  </a:outerShdw>
                </a:effectLst>
                <a:latin typeface="Berlin Sans FB Demi" panose="020E0802020502020306" pitchFamily="34" charset="0"/>
                <a:ea typeface="DengXian" panose="02010600030101010101" pitchFamily="2" charset="-122"/>
              </a:rPr>
              <a:t>The Impact of Migration on Housing Prices in the US</a:t>
            </a:r>
          </a:p>
          <a:p>
            <a:pPr defTabSz="1097280"/>
            <a:endParaRPr lang="en-US" sz="7200" dirty="0">
              <a:solidFill>
                <a:srgbClr val="FF6600"/>
              </a:solidFill>
              <a:effectLst>
                <a:outerShdw blurRad="101600" dist="38100" dir="2700000" algn="tl" rotWithShape="0">
                  <a:prstClr val="black">
                    <a:alpha val="40000"/>
                  </a:prstClr>
                </a:outerShdw>
              </a:effectLst>
              <a:latin typeface="Berlin Sans FB Demi" panose="020E0802020502020306" pitchFamily="34" charset="0"/>
            </a:endParaRPr>
          </a:p>
        </p:txBody>
      </p:sp>
      <p:sp>
        <p:nvSpPr>
          <p:cNvPr id="7" name="TextBox 6">
            <a:extLst>
              <a:ext uri="{FF2B5EF4-FFF2-40B4-BE49-F238E27FC236}">
                <a16:creationId xmlns:a16="http://schemas.microsoft.com/office/drawing/2014/main" id="{E0B7822C-B191-4BC9-8E67-6800AF3619A8}"/>
              </a:ext>
            </a:extLst>
          </p:cNvPr>
          <p:cNvSpPr txBox="1"/>
          <p:nvPr/>
        </p:nvSpPr>
        <p:spPr>
          <a:xfrm>
            <a:off x="15265668" y="7714558"/>
            <a:ext cx="5274643" cy="387798"/>
          </a:xfrm>
          <a:prstGeom prst="rect">
            <a:avLst/>
          </a:prstGeom>
          <a:noFill/>
        </p:spPr>
        <p:txBody>
          <a:bodyPr wrap="square" rtlCol="0">
            <a:spAutoFit/>
          </a:bodyPr>
          <a:lstStyle/>
          <a:p>
            <a:pPr defTabSz="1097280"/>
            <a:r>
              <a:rPr lang="en-US" sz="1920" b="1" dirty="0">
                <a:solidFill>
                  <a:prstClr val="white"/>
                </a:solidFill>
                <a:effectLst>
                  <a:outerShdw blurRad="50800" dist="38100" dir="2700000" algn="tl" rotWithShape="0">
                    <a:prstClr val="black">
                      <a:alpha val="53000"/>
                    </a:prstClr>
                  </a:outerShdw>
                </a:effectLst>
                <a:latin typeface="Bookman Old Style" panose="02050604050505020204" pitchFamily="18" charset="0"/>
                <a:cs typeface="Segoe UI Semibold" panose="020B0702040204020203" pitchFamily="34" charset="0"/>
              </a:rPr>
              <a:t>Final Project and Econometric Analysis</a:t>
            </a:r>
          </a:p>
        </p:txBody>
      </p:sp>
    </p:spTree>
    <p:extLst>
      <p:ext uri="{BB962C8B-B14F-4D97-AF65-F5344CB8AC3E}">
        <p14:creationId xmlns:p14="http://schemas.microsoft.com/office/powerpoint/2010/main" val="3324571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1855E0-F853-47A3-BDC1-A716B6EA87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5268" y="196164"/>
            <a:ext cx="13995132" cy="7837272"/>
          </a:xfrm>
          <a:prstGeom prst="rect">
            <a:avLst/>
          </a:prstGeom>
        </p:spPr>
      </p:pic>
      <p:pic>
        <p:nvPicPr>
          <p:cNvPr id="5" name="Picture 4">
            <a:extLst>
              <a:ext uri="{FF2B5EF4-FFF2-40B4-BE49-F238E27FC236}">
                <a16:creationId xmlns:a16="http://schemas.microsoft.com/office/drawing/2014/main" id="{65CFF69C-C700-4BAD-994E-32639917BE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14630400" cy="8193024"/>
          </a:xfrm>
          <a:prstGeom prst="rect">
            <a:avLst/>
          </a:prstGeom>
        </p:spPr>
      </p:pic>
      <p:sp>
        <p:nvSpPr>
          <p:cNvPr id="6" name="TextBox 5">
            <a:extLst>
              <a:ext uri="{FF2B5EF4-FFF2-40B4-BE49-F238E27FC236}">
                <a16:creationId xmlns:a16="http://schemas.microsoft.com/office/drawing/2014/main" id="{6796E1C4-4477-4821-A13D-3F1AAE105B4B}"/>
              </a:ext>
            </a:extLst>
          </p:cNvPr>
          <p:cNvSpPr txBox="1"/>
          <p:nvPr/>
        </p:nvSpPr>
        <p:spPr>
          <a:xfrm>
            <a:off x="0" y="800905"/>
            <a:ext cx="8162224" cy="4524315"/>
          </a:xfrm>
          <a:prstGeom prst="rect">
            <a:avLst/>
          </a:prstGeom>
          <a:noFill/>
        </p:spPr>
        <p:txBody>
          <a:bodyPr wrap="square" rtlCol="0">
            <a:spAutoFit/>
          </a:bodyPr>
          <a:lstStyle/>
          <a:p>
            <a:pPr defTabSz="1097280"/>
            <a:r>
              <a:rPr lang="en-US" sz="7200" dirty="0">
                <a:solidFill>
                  <a:prstClr val="black"/>
                </a:solidFill>
                <a:effectLst>
                  <a:outerShdw blurRad="101600" dist="38100" dir="2700000" algn="tl" rotWithShape="0">
                    <a:prstClr val="black">
                      <a:alpha val="40000"/>
                    </a:prstClr>
                  </a:outerShdw>
                </a:effectLst>
                <a:latin typeface="Berlin Sans FB Demi" panose="020E0802020502020306" pitchFamily="34" charset="0"/>
                <a:ea typeface="DengXian" panose="02010600030101010101" pitchFamily="2" charset="-122"/>
              </a:rPr>
              <a:t>The Impact of Migration on Housing Prices in the US</a:t>
            </a:r>
          </a:p>
        </p:txBody>
      </p:sp>
      <p:sp>
        <p:nvSpPr>
          <p:cNvPr id="7" name="TextBox 6">
            <a:extLst>
              <a:ext uri="{FF2B5EF4-FFF2-40B4-BE49-F238E27FC236}">
                <a16:creationId xmlns:a16="http://schemas.microsoft.com/office/drawing/2014/main" id="{E0B7822C-B191-4BC9-8E67-6800AF3619A8}"/>
              </a:ext>
            </a:extLst>
          </p:cNvPr>
          <p:cNvSpPr txBox="1"/>
          <p:nvPr/>
        </p:nvSpPr>
        <p:spPr>
          <a:xfrm>
            <a:off x="635270" y="7802322"/>
            <a:ext cx="10424159" cy="387798"/>
          </a:xfrm>
          <a:prstGeom prst="rect">
            <a:avLst/>
          </a:prstGeom>
          <a:noFill/>
        </p:spPr>
        <p:txBody>
          <a:bodyPr wrap="square" rtlCol="0">
            <a:spAutoFit/>
          </a:bodyPr>
          <a:lstStyle/>
          <a:p>
            <a:pPr defTabSz="1097280"/>
            <a:r>
              <a:rPr lang="en-US" sz="1920" b="1" dirty="0">
                <a:solidFill>
                  <a:prstClr val="black"/>
                </a:solidFill>
                <a:effectLst>
                  <a:outerShdw blurRad="50800" dist="38100" dir="2700000" algn="tl" rotWithShape="0">
                    <a:prstClr val="black">
                      <a:alpha val="53000"/>
                    </a:prstClr>
                  </a:outerShdw>
                </a:effectLst>
                <a:latin typeface="Bookman Old Style" panose="02050604050505020204" pitchFamily="18" charset="0"/>
                <a:cs typeface="Segoe UI Semibold" panose="020B0702040204020203" pitchFamily="34" charset="0"/>
              </a:rPr>
              <a:t>Final Project and Econometric Analysis</a:t>
            </a:r>
          </a:p>
        </p:txBody>
      </p:sp>
    </p:spTree>
    <p:extLst>
      <p:ext uri="{BB962C8B-B14F-4D97-AF65-F5344CB8AC3E}">
        <p14:creationId xmlns:p14="http://schemas.microsoft.com/office/powerpoint/2010/main" val="2169735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62F6E57-9E39-5C2C-225E-014872CD2791}"/>
              </a:ext>
            </a:extLst>
          </p:cNvPr>
          <p:cNvSpPr/>
          <p:nvPr/>
        </p:nvSpPr>
        <p:spPr>
          <a:xfrm rot="473635">
            <a:off x="8307100" y="6549845"/>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2A53C6BC-1733-C536-DDE7-91737CCCCCE8}"/>
              </a:ext>
            </a:extLst>
          </p:cNvPr>
          <p:cNvSpPr/>
          <p:nvPr/>
        </p:nvSpPr>
        <p:spPr>
          <a:xfrm>
            <a:off x="7756993" y="6016371"/>
            <a:ext cx="5410877" cy="1139483"/>
          </a:xfrm>
          <a:prstGeom prst="roundRect">
            <a:avLst/>
          </a:prstGeom>
          <a:gradFill flip="none" rotWithShape="1">
            <a:gsLst>
              <a:gs pos="0">
                <a:srgbClr val="FF5050"/>
              </a:gs>
              <a:gs pos="100000">
                <a:srgbClr val="CC00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5A3BB3B-1061-8F86-4E40-B21ACBE566AC}"/>
              </a:ext>
            </a:extLst>
          </p:cNvPr>
          <p:cNvSpPr/>
          <p:nvPr/>
        </p:nvSpPr>
        <p:spPr>
          <a:xfrm rot="473635">
            <a:off x="8307100" y="5036622"/>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57D91428-AE99-695E-902C-DB6D787F5AB0}"/>
              </a:ext>
            </a:extLst>
          </p:cNvPr>
          <p:cNvSpPr/>
          <p:nvPr/>
        </p:nvSpPr>
        <p:spPr>
          <a:xfrm>
            <a:off x="7756993" y="4503148"/>
            <a:ext cx="5410877" cy="1139483"/>
          </a:xfrm>
          <a:prstGeom prst="roundRect">
            <a:avLst/>
          </a:prstGeom>
          <a:gradFill flip="none" rotWithShape="1">
            <a:gsLst>
              <a:gs pos="0">
                <a:srgbClr val="00CC00"/>
              </a:gs>
              <a:gs pos="100000">
                <a:srgbClr val="0066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8E04067-741E-3427-DBAC-BD71EC22CF82}"/>
              </a:ext>
            </a:extLst>
          </p:cNvPr>
          <p:cNvSpPr/>
          <p:nvPr/>
        </p:nvSpPr>
        <p:spPr>
          <a:xfrm rot="21151398">
            <a:off x="2535646" y="6536141"/>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35DE2868-6907-9F07-819D-6593728709B1}"/>
              </a:ext>
            </a:extLst>
          </p:cNvPr>
          <p:cNvSpPr/>
          <p:nvPr/>
        </p:nvSpPr>
        <p:spPr>
          <a:xfrm>
            <a:off x="1752336" y="6016370"/>
            <a:ext cx="5410877" cy="1139483"/>
          </a:xfrm>
          <a:prstGeom prst="roundRect">
            <a:avLst/>
          </a:prstGeom>
          <a:gradFill flip="none" rotWithShape="1">
            <a:gsLst>
              <a:gs pos="0">
                <a:srgbClr val="FFFF00"/>
              </a:gs>
              <a:gs pos="100000">
                <a:srgbClr val="CCCC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FFE5A4F-1637-42AF-FF1F-BF1B8745A5A1}"/>
              </a:ext>
            </a:extLst>
          </p:cNvPr>
          <p:cNvSpPr/>
          <p:nvPr/>
        </p:nvSpPr>
        <p:spPr>
          <a:xfrm rot="21151398">
            <a:off x="2535646" y="5022918"/>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B2C578BF-DA26-B57B-D95E-1FE91D93D47A}"/>
              </a:ext>
            </a:extLst>
          </p:cNvPr>
          <p:cNvSpPr/>
          <p:nvPr/>
        </p:nvSpPr>
        <p:spPr>
          <a:xfrm>
            <a:off x="1752336" y="4503147"/>
            <a:ext cx="5410877" cy="1139483"/>
          </a:xfrm>
          <a:prstGeom prst="roundRect">
            <a:avLst/>
          </a:prstGeom>
          <a:gradFill flip="none" rotWithShape="1">
            <a:gsLst>
              <a:gs pos="0">
                <a:srgbClr val="CC000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00FB3F8-35F2-8ADC-10A1-AE6BDA5FA0D7}"/>
              </a:ext>
            </a:extLst>
          </p:cNvPr>
          <p:cNvSpPr/>
          <p:nvPr/>
        </p:nvSpPr>
        <p:spPr>
          <a:xfrm rot="21151398">
            <a:off x="2535646" y="3509695"/>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E915D3B-76E7-B4D4-E676-0AC421D022CE}"/>
              </a:ext>
            </a:extLst>
          </p:cNvPr>
          <p:cNvSpPr/>
          <p:nvPr/>
        </p:nvSpPr>
        <p:spPr>
          <a:xfrm rot="473635">
            <a:off x="8307100" y="3523399"/>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EE291F96-821D-F96E-E133-0793FD97D49A}"/>
              </a:ext>
            </a:extLst>
          </p:cNvPr>
          <p:cNvSpPr/>
          <p:nvPr/>
        </p:nvSpPr>
        <p:spPr>
          <a:xfrm>
            <a:off x="1752336" y="2989924"/>
            <a:ext cx="5410877" cy="1139483"/>
          </a:xfrm>
          <a:prstGeom prst="roundRect">
            <a:avLst/>
          </a:prstGeom>
          <a:gradFill flip="none" rotWithShape="1">
            <a:gsLst>
              <a:gs pos="0">
                <a:srgbClr val="CC00CC"/>
              </a:gs>
              <a:gs pos="100000">
                <a:srgbClr val="6600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9CB427DA-E806-EAAB-4C23-C28344FCD0CB}"/>
              </a:ext>
            </a:extLst>
          </p:cNvPr>
          <p:cNvSpPr/>
          <p:nvPr/>
        </p:nvSpPr>
        <p:spPr>
          <a:xfrm>
            <a:off x="7756993" y="2989925"/>
            <a:ext cx="5410877" cy="1139483"/>
          </a:xfrm>
          <a:prstGeom prst="roundRect">
            <a:avLst/>
          </a:prstGeom>
          <a:gradFill flip="none" rotWithShape="1">
            <a:gsLst>
              <a:gs pos="0">
                <a:srgbClr val="0000FF"/>
              </a:gs>
              <a:gs pos="100000">
                <a:srgbClr val="0000C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E644F15-D6F0-F750-4A57-7AFCA366444C}"/>
              </a:ext>
            </a:extLst>
          </p:cNvPr>
          <p:cNvSpPr/>
          <p:nvPr/>
        </p:nvSpPr>
        <p:spPr>
          <a:xfrm rot="473635">
            <a:off x="8307100" y="2010176"/>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C5207013-75AC-CE3C-AE16-B25D7379F3F2}"/>
              </a:ext>
            </a:extLst>
          </p:cNvPr>
          <p:cNvSpPr/>
          <p:nvPr/>
        </p:nvSpPr>
        <p:spPr>
          <a:xfrm>
            <a:off x="7756993" y="1476702"/>
            <a:ext cx="5410877" cy="1139483"/>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1CBAA45-9698-5208-AF5F-640ED13B5767}"/>
              </a:ext>
            </a:extLst>
          </p:cNvPr>
          <p:cNvSpPr/>
          <p:nvPr/>
        </p:nvSpPr>
        <p:spPr>
          <a:xfrm rot="21151398">
            <a:off x="2535646" y="1996472"/>
            <a:ext cx="3917851" cy="886510"/>
          </a:xfrm>
          <a:prstGeom prst="rect">
            <a:avLst/>
          </a:prstGeom>
          <a:solidFill>
            <a:schemeClr val="tx1">
              <a:alpha val="3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60A8B22F-53F4-0FBF-42BC-1A32003BB401}"/>
              </a:ext>
            </a:extLst>
          </p:cNvPr>
          <p:cNvSpPr/>
          <p:nvPr/>
        </p:nvSpPr>
        <p:spPr>
          <a:xfrm>
            <a:off x="1752336" y="1476701"/>
            <a:ext cx="5410877" cy="1139483"/>
          </a:xfrm>
          <a:prstGeom prst="roundRect">
            <a:avLst/>
          </a:prstGeom>
          <a:gradFill flip="none" rotWithShape="1">
            <a:gsLst>
              <a:gs pos="0">
                <a:srgbClr val="FF99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2DBF306F-9D73-2A00-60B4-1DFE2683FEE5}"/>
              </a:ext>
            </a:extLst>
          </p:cNvPr>
          <p:cNvSpPr/>
          <p:nvPr/>
        </p:nvSpPr>
        <p:spPr>
          <a:xfrm>
            <a:off x="2107858" y="1530511"/>
            <a:ext cx="4854306"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0DB31C1F-0B57-3CAB-1DA0-4CCCFC98DF0E}"/>
              </a:ext>
            </a:extLst>
          </p:cNvPr>
          <p:cNvSpPr/>
          <p:nvPr/>
        </p:nvSpPr>
        <p:spPr>
          <a:xfrm>
            <a:off x="6750633" y="1330725"/>
            <a:ext cx="1425389" cy="5940208"/>
          </a:xfrm>
          <a:prstGeom prst="roundRect">
            <a:avLst/>
          </a:prstGeom>
          <a:noFill/>
          <a:ln w="104775">
            <a:gradFill flip="none" rotWithShape="1">
              <a:gsLst>
                <a:gs pos="0">
                  <a:schemeClr val="accent1">
                    <a:lumMod val="5000"/>
                    <a:lumOff val="95000"/>
                  </a:schemeClr>
                </a:gs>
                <a:gs pos="74000">
                  <a:schemeClr val="bg1">
                    <a:lumMod val="75000"/>
                  </a:schemeClr>
                </a:gs>
                <a:gs pos="100000">
                  <a:schemeClr val="bg1">
                    <a:lumMod val="95000"/>
                  </a:schemeClr>
                </a:gs>
              </a:gsLst>
              <a:lin ang="13500000" scaled="1"/>
              <a:tileRect/>
            </a:gradFill>
          </a:ln>
          <a:effectLst>
            <a:outerShdw blurRad="50800" dist="139700" dir="5400000" algn="t" rotWithShape="0">
              <a:prstClr val="black">
                <a:alpha val="25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31DE1791-2B1C-F893-FF8E-D87D4CDD3B8A}"/>
              </a:ext>
            </a:extLst>
          </p:cNvPr>
          <p:cNvSpPr/>
          <p:nvPr/>
        </p:nvSpPr>
        <p:spPr>
          <a:xfrm>
            <a:off x="8052414" y="1530512"/>
            <a:ext cx="4766379"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Top Corners Rounded 89">
            <a:extLst>
              <a:ext uri="{FF2B5EF4-FFF2-40B4-BE49-F238E27FC236}">
                <a16:creationId xmlns:a16="http://schemas.microsoft.com/office/drawing/2014/main" id="{09AD10B5-68DB-CB95-1E52-16732C854497}"/>
              </a:ext>
            </a:extLst>
          </p:cNvPr>
          <p:cNvSpPr/>
          <p:nvPr/>
        </p:nvSpPr>
        <p:spPr>
          <a:xfrm rot="5400000">
            <a:off x="6315666" y="1827369"/>
            <a:ext cx="1031865" cy="438152"/>
          </a:xfrm>
          <a:prstGeom prst="round2SameRect">
            <a:avLst/>
          </a:prstGeom>
          <a:gradFill flip="none" rotWithShape="1">
            <a:gsLst>
              <a:gs pos="20000">
                <a:srgbClr val="FF9900"/>
              </a:gs>
              <a:gs pos="60000">
                <a:srgbClr val="CC3300"/>
              </a:gs>
              <a:gs pos="100000">
                <a:schemeClr val="tx1"/>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Top Corners Rounded 90">
            <a:extLst>
              <a:ext uri="{FF2B5EF4-FFF2-40B4-BE49-F238E27FC236}">
                <a16:creationId xmlns:a16="http://schemas.microsoft.com/office/drawing/2014/main" id="{5BAF4328-DDC9-B155-530C-2D8275850EE9}"/>
              </a:ext>
            </a:extLst>
          </p:cNvPr>
          <p:cNvSpPr/>
          <p:nvPr/>
        </p:nvSpPr>
        <p:spPr>
          <a:xfrm rot="5400000">
            <a:off x="7660089" y="1827367"/>
            <a:ext cx="1031865" cy="438152"/>
          </a:xfrm>
          <a:prstGeom prst="round2SameRect">
            <a:avLst/>
          </a:prstGeom>
          <a:gradFill flip="none" rotWithShape="1">
            <a:gsLst>
              <a:gs pos="20000">
                <a:srgbClr val="009999"/>
              </a:gs>
              <a:gs pos="56000">
                <a:srgbClr val="006666"/>
              </a:gs>
              <a:gs pos="100000">
                <a:schemeClr val="tx1"/>
              </a:gs>
            </a:gsLst>
            <a:lin ang="54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610A655-0EBB-33B1-5815-4491273D0888}"/>
              </a:ext>
            </a:extLst>
          </p:cNvPr>
          <p:cNvGrpSpPr/>
          <p:nvPr/>
        </p:nvGrpSpPr>
        <p:grpSpPr>
          <a:xfrm>
            <a:off x="2245968" y="1664965"/>
            <a:ext cx="3913705" cy="815926"/>
            <a:chOff x="1231293" y="877579"/>
            <a:chExt cx="3586484" cy="815926"/>
          </a:xfrm>
        </p:grpSpPr>
        <p:cxnSp>
          <p:nvCxnSpPr>
            <p:cNvPr id="93" name="Straight Connector 92">
              <a:extLst>
                <a:ext uri="{FF2B5EF4-FFF2-40B4-BE49-F238E27FC236}">
                  <a16:creationId xmlns:a16="http://schemas.microsoft.com/office/drawing/2014/main" id="{E80BE5BD-C259-27B6-53BF-94CE255ECD91}"/>
                </a:ext>
              </a:extLst>
            </p:cNvPr>
            <p:cNvCxnSpPr/>
            <p:nvPr/>
          </p:nvCxnSpPr>
          <p:spPr>
            <a:xfrm>
              <a:off x="1966524" y="877579"/>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661F800-C07B-83A5-67A1-5853AF83E798}"/>
                </a:ext>
              </a:extLst>
            </p:cNvPr>
            <p:cNvSpPr txBox="1"/>
            <p:nvPr/>
          </p:nvSpPr>
          <p:spPr>
            <a:xfrm>
              <a:off x="1231293" y="944558"/>
              <a:ext cx="700492" cy="523220"/>
            </a:xfrm>
            <a:prstGeom prst="rect">
              <a:avLst/>
            </a:prstGeom>
            <a:noFill/>
          </p:spPr>
          <p:txBody>
            <a:bodyPr wrap="square" rtlCol="0">
              <a:spAutoFit/>
            </a:bodyPr>
            <a:lstStyle/>
            <a:p>
              <a:r>
                <a:rPr lang="en-US" sz="2800" b="1" dirty="0">
                  <a:latin typeface="Century Gothic" panose="020B0502020202020204" pitchFamily="34" charset="0"/>
                </a:rPr>
                <a:t>03</a:t>
              </a:r>
              <a:endParaRPr lang="en-US" b="1" dirty="0">
                <a:latin typeface="Century Gothic" panose="020B0502020202020204" pitchFamily="34" charset="0"/>
              </a:endParaRPr>
            </a:p>
          </p:txBody>
        </p:sp>
        <p:sp>
          <p:nvSpPr>
            <p:cNvPr id="95" name="TextBox 94">
              <a:extLst>
                <a:ext uri="{FF2B5EF4-FFF2-40B4-BE49-F238E27FC236}">
                  <a16:creationId xmlns:a16="http://schemas.microsoft.com/office/drawing/2014/main" id="{028C0C34-3381-0E02-52D0-AF98805B0C41}"/>
                </a:ext>
              </a:extLst>
            </p:cNvPr>
            <p:cNvSpPr txBox="1"/>
            <p:nvPr/>
          </p:nvSpPr>
          <p:spPr>
            <a:xfrm>
              <a:off x="2140928" y="1059000"/>
              <a:ext cx="267684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INTRODUCTION</a:t>
              </a:r>
              <a:endParaRPr lang="en-US" sz="1600" dirty="0">
                <a:latin typeface="Segoe UI Semibold" panose="020B0702040204020203" pitchFamily="34" charset="0"/>
                <a:cs typeface="Segoe UI Semibold" panose="020B0702040204020203" pitchFamily="34" charset="0"/>
              </a:endParaRPr>
            </a:p>
          </p:txBody>
        </p:sp>
      </p:grpSp>
      <p:grpSp>
        <p:nvGrpSpPr>
          <p:cNvPr id="96" name="Group 95">
            <a:extLst>
              <a:ext uri="{FF2B5EF4-FFF2-40B4-BE49-F238E27FC236}">
                <a16:creationId xmlns:a16="http://schemas.microsoft.com/office/drawing/2014/main" id="{DF49D5F9-DB68-4B10-6CEF-EB3DD7C208ED}"/>
              </a:ext>
            </a:extLst>
          </p:cNvPr>
          <p:cNvGrpSpPr/>
          <p:nvPr/>
        </p:nvGrpSpPr>
        <p:grpSpPr>
          <a:xfrm>
            <a:off x="8614432" y="1664965"/>
            <a:ext cx="4299830" cy="815926"/>
            <a:chOff x="1231293" y="844062"/>
            <a:chExt cx="4018859" cy="815926"/>
          </a:xfrm>
        </p:grpSpPr>
        <p:cxnSp>
          <p:nvCxnSpPr>
            <p:cNvPr id="97" name="Straight Connector 96">
              <a:extLst>
                <a:ext uri="{FF2B5EF4-FFF2-40B4-BE49-F238E27FC236}">
                  <a16:creationId xmlns:a16="http://schemas.microsoft.com/office/drawing/2014/main" id="{E9C84816-6E84-9FB1-C462-219D11A33666}"/>
                </a:ext>
              </a:extLst>
            </p:cNvPr>
            <p:cNvCxnSpPr/>
            <p:nvPr/>
          </p:nvCxnSpPr>
          <p:spPr>
            <a:xfrm>
              <a:off x="1958583" y="844062"/>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8849B350-C98D-24BA-3CDB-28FEBE8AF9EB}"/>
                </a:ext>
              </a:extLst>
            </p:cNvPr>
            <p:cNvSpPr txBox="1"/>
            <p:nvPr/>
          </p:nvSpPr>
          <p:spPr>
            <a:xfrm>
              <a:off x="1231293" y="944558"/>
              <a:ext cx="700492" cy="523220"/>
            </a:xfrm>
            <a:prstGeom prst="rect">
              <a:avLst/>
            </a:prstGeom>
            <a:noFill/>
          </p:spPr>
          <p:txBody>
            <a:bodyPr wrap="square" rtlCol="0">
              <a:spAutoFit/>
            </a:bodyPr>
            <a:lstStyle/>
            <a:p>
              <a:r>
                <a:rPr lang="en-US" sz="2800" b="1" dirty="0">
                  <a:latin typeface="Century Gothic" panose="020B0502020202020204" pitchFamily="34" charset="0"/>
                </a:rPr>
                <a:t>04</a:t>
              </a:r>
              <a:endParaRPr lang="en-US" b="1" dirty="0">
                <a:latin typeface="Century Gothic" panose="020B0502020202020204" pitchFamily="34" charset="0"/>
              </a:endParaRPr>
            </a:p>
          </p:txBody>
        </p:sp>
        <p:sp>
          <p:nvSpPr>
            <p:cNvPr id="99" name="TextBox 98">
              <a:extLst>
                <a:ext uri="{FF2B5EF4-FFF2-40B4-BE49-F238E27FC236}">
                  <a16:creationId xmlns:a16="http://schemas.microsoft.com/office/drawing/2014/main" id="{FAB0793E-0CAE-F5F8-BDEB-868338E2ABB5}"/>
                </a:ext>
              </a:extLst>
            </p:cNvPr>
            <p:cNvSpPr txBox="1"/>
            <p:nvPr/>
          </p:nvSpPr>
          <p:spPr>
            <a:xfrm>
              <a:off x="2065876" y="1004137"/>
              <a:ext cx="3184276"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RESEARCH QUESTIONS?</a:t>
              </a:r>
              <a:endParaRPr lang="en-US" sz="1600" dirty="0">
                <a:latin typeface="Segoe UI Semibold" panose="020B0702040204020203" pitchFamily="34" charset="0"/>
                <a:cs typeface="Segoe UI Semibold" panose="020B0702040204020203" pitchFamily="34" charset="0"/>
              </a:endParaRPr>
            </a:p>
          </p:txBody>
        </p:sp>
      </p:grpSp>
      <p:sp>
        <p:nvSpPr>
          <p:cNvPr id="100" name="Rectangle: Rounded Corners 99">
            <a:extLst>
              <a:ext uri="{FF2B5EF4-FFF2-40B4-BE49-F238E27FC236}">
                <a16:creationId xmlns:a16="http://schemas.microsoft.com/office/drawing/2014/main" id="{B430BD23-C35C-708C-53F4-DB3FB15BD375}"/>
              </a:ext>
            </a:extLst>
          </p:cNvPr>
          <p:cNvSpPr/>
          <p:nvPr/>
        </p:nvSpPr>
        <p:spPr>
          <a:xfrm>
            <a:off x="2107858" y="3043734"/>
            <a:ext cx="4854306"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F3E14361-C420-179C-62BF-763E61A9946F}"/>
              </a:ext>
            </a:extLst>
          </p:cNvPr>
          <p:cNvSpPr/>
          <p:nvPr/>
        </p:nvSpPr>
        <p:spPr>
          <a:xfrm>
            <a:off x="8052413" y="3043735"/>
            <a:ext cx="4766378"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Top Corners Rounded 101">
            <a:extLst>
              <a:ext uri="{FF2B5EF4-FFF2-40B4-BE49-F238E27FC236}">
                <a16:creationId xmlns:a16="http://schemas.microsoft.com/office/drawing/2014/main" id="{EB6C76BB-DDAC-6B30-14A3-2ED4E0E50098}"/>
              </a:ext>
            </a:extLst>
          </p:cNvPr>
          <p:cNvSpPr/>
          <p:nvPr/>
        </p:nvSpPr>
        <p:spPr>
          <a:xfrm rot="5400000">
            <a:off x="6315666" y="3340592"/>
            <a:ext cx="1031865" cy="438152"/>
          </a:xfrm>
          <a:prstGeom prst="round2SameRect">
            <a:avLst/>
          </a:prstGeom>
          <a:gradFill flip="none" rotWithShape="1">
            <a:gsLst>
              <a:gs pos="20000">
                <a:srgbClr val="CC00CC"/>
              </a:gs>
              <a:gs pos="57000">
                <a:srgbClr val="660066"/>
              </a:gs>
              <a:gs pos="100000">
                <a:schemeClr val="tx1"/>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Top Corners Rounded 102">
            <a:extLst>
              <a:ext uri="{FF2B5EF4-FFF2-40B4-BE49-F238E27FC236}">
                <a16:creationId xmlns:a16="http://schemas.microsoft.com/office/drawing/2014/main" id="{182E167C-959B-9BA1-BAA8-812BF340AFEB}"/>
              </a:ext>
            </a:extLst>
          </p:cNvPr>
          <p:cNvSpPr/>
          <p:nvPr/>
        </p:nvSpPr>
        <p:spPr>
          <a:xfrm rot="5400000">
            <a:off x="7660089" y="3340590"/>
            <a:ext cx="1031865" cy="438152"/>
          </a:xfrm>
          <a:prstGeom prst="round2SameRect">
            <a:avLst/>
          </a:prstGeom>
          <a:gradFill flip="none" rotWithShape="1">
            <a:gsLst>
              <a:gs pos="20000">
                <a:srgbClr val="0000FF"/>
              </a:gs>
              <a:gs pos="59000">
                <a:srgbClr val="0000CC"/>
              </a:gs>
              <a:gs pos="100000">
                <a:schemeClr val="tx1"/>
              </a:gs>
            </a:gsLst>
            <a:lin ang="54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B4656D88-A5AB-A5E4-5C8C-D7EC4F0B117F}"/>
              </a:ext>
            </a:extLst>
          </p:cNvPr>
          <p:cNvGrpSpPr/>
          <p:nvPr/>
        </p:nvGrpSpPr>
        <p:grpSpPr>
          <a:xfrm>
            <a:off x="2282254" y="3178188"/>
            <a:ext cx="2343939" cy="815926"/>
            <a:chOff x="1231293" y="877579"/>
            <a:chExt cx="2166604" cy="815926"/>
          </a:xfrm>
        </p:grpSpPr>
        <p:cxnSp>
          <p:nvCxnSpPr>
            <p:cNvPr id="105" name="Straight Connector 104">
              <a:extLst>
                <a:ext uri="{FF2B5EF4-FFF2-40B4-BE49-F238E27FC236}">
                  <a16:creationId xmlns:a16="http://schemas.microsoft.com/office/drawing/2014/main" id="{81E9394C-7CF4-DF66-85BA-F0D61CA3B35B}"/>
                </a:ext>
              </a:extLst>
            </p:cNvPr>
            <p:cNvCxnSpPr/>
            <p:nvPr/>
          </p:nvCxnSpPr>
          <p:spPr>
            <a:xfrm>
              <a:off x="1935499" y="877579"/>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C57E93C-79B9-3FD1-3B57-05F41065B06A}"/>
                </a:ext>
              </a:extLst>
            </p:cNvPr>
            <p:cNvSpPr txBox="1"/>
            <p:nvPr/>
          </p:nvSpPr>
          <p:spPr>
            <a:xfrm>
              <a:off x="1231293" y="944558"/>
              <a:ext cx="700492" cy="523220"/>
            </a:xfrm>
            <a:prstGeom prst="rect">
              <a:avLst/>
            </a:prstGeom>
            <a:noFill/>
          </p:spPr>
          <p:txBody>
            <a:bodyPr wrap="square" rtlCol="0">
              <a:spAutoFit/>
            </a:bodyPr>
            <a:lstStyle/>
            <a:p>
              <a:r>
                <a:rPr lang="en-US" sz="2800" b="1" dirty="0">
                  <a:latin typeface="Century Gothic" panose="020B0502020202020204" pitchFamily="34" charset="0"/>
                </a:rPr>
                <a:t>05</a:t>
              </a:r>
              <a:endParaRPr lang="en-US" b="1" dirty="0">
                <a:latin typeface="Century Gothic" panose="020B0502020202020204" pitchFamily="34" charset="0"/>
              </a:endParaRPr>
            </a:p>
          </p:txBody>
        </p:sp>
        <p:sp>
          <p:nvSpPr>
            <p:cNvPr id="107" name="TextBox 106">
              <a:extLst>
                <a:ext uri="{FF2B5EF4-FFF2-40B4-BE49-F238E27FC236}">
                  <a16:creationId xmlns:a16="http://schemas.microsoft.com/office/drawing/2014/main" id="{6E23F2D2-2277-DE9D-78B5-A32DF38E2EC0}"/>
                </a:ext>
              </a:extLst>
            </p:cNvPr>
            <p:cNvSpPr txBox="1"/>
            <p:nvPr/>
          </p:nvSpPr>
          <p:spPr>
            <a:xfrm>
              <a:off x="2063606" y="1048334"/>
              <a:ext cx="1334291"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DATASETS </a:t>
              </a:r>
              <a:endParaRPr lang="en-US" sz="1600" dirty="0">
                <a:latin typeface="Segoe UI Semibold" panose="020B0702040204020203" pitchFamily="34" charset="0"/>
                <a:cs typeface="Segoe UI Semibold" panose="020B0702040204020203" pitchFamily="34" charset="0"/>
              </a:endParaRPr>
            </a:p>
          </p:txBody>
        </p:sp>
      </p:grpSp>
      <p:grpSp>
        <p:nvGrpSpPr>
          <p:cNvPr id="108" name="Group 107">
            <a:extLst>
              <a:ext uri="{FF2B5EF4-FFF2-40B4-BE49-F238E27FC236}">
                <a16:creationId xmlns:a16="http://schemas.microsoft.com/office/drawing/2014/main" id="{972F0114-1DE8-2E5C-9043-BEAF9676DEA1}"/>
              </a:ext>
            </a:extLst>
          </p:cNvPr>
          <p:cNvGrpSpPr/>
          <p:nvPr/>
        </p:nvGrpSpPr>
        <p:grpSpPr>
          <a:xfrm>
            <a:off x="8614432" y="3178188"/>
            <a:ext cx="3652833" cy="815926"/>
            <a:chOff x="1231293" y="844062"/>
            <a:chExt cx="3652833" cy="815926"/>
          </a:xfrm>
        </p:grpSpPr>
        <p:cxnSp>
          <p:nvCxnSpPr>
            <p:cNvPr id="109" name="Straight Connector 108">
              <a:extLst>
                <a:ext uri="{FF2B5EF4-FFF2-40B4-BE49-F238E27FC236}">
                  <a16:creationId xmlns:a16="http://schemas.microsoft.com/office/drawing/2014/main" id="{63263A60-504A-428E-E83A-78427B8BDA8B}"/>
                </a:ext>
              </a:extLst>
            </p:cNvPr>
            <p:cNvCxnSpPr/>
            <p:nvPr/>
          </p:nvCxnSpPr>
          <p:spPr>
            <a:xfrm>
              <a:off x="2009430" y="844062"/>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7442FDF-D50C-196F-B59A-3E84BE07AB3A}"/>
                </a:ext>
              </a:extLst>
            </p:cNvPr>
            <p:cNvSpPr txBox="1"/>
            <p:nvPr/>
          </p:nvSpPr>
          <p:spPr>
            <a:xfrm>
              <a:off x="1231293" y="944558"/>
              <a:ext cx="700492" cy="523220"/>
            </a:xfrm>
            <a:prstGeom prst="rect">
              <a:avLst/>
            </a:prstGeom>
            <a:noFill/>
          </p:spPr>
          <p:txBody>
            <a:bodyPr wrap="square" rtlCol="0">
              <a:spAutoFit/>
            </a:bodyPr>
            <a:lstStyle/>
            <a:p>
              <a:r>
                <a:rPr lang="en-US" sz="2800" b="1" dirty="0">
                  <a:latin typeface="Century Gothic" panose="020B0502020202020204" pitchFamily="34" charset="0"/>
                </a:rPr>
                <a:t>06</a:t>
              </a:r>
              <a:endParaRPr lang="en-US" b="1" dirty="0">
                <a:latin typeface="Century Gothic" panose="020B0502020202020204" pitchFamily="34" charset="0"/>
              </a:endParaRPr>
            </a:p>
          </p:txBody>
        </p:sp>
        <p:sp>
          <p:nvSpPr>
            <p:cNvPr id="111" name="TextBox 110">
              <a:extLst>
                <a:ext uri="{FF2B5EF4-FFF2-40B4-BE49-F238E27FC236}">
                  <a16:creationId xmlns:a16="http://schemas.microsoft.com/office/drawing/2014/main" id="{EC1DBC14-3F1B-EDCB-C7B3-BD33C756DF8B}"/>
                </a:ext>
              </a:extLst>
            </p:cNvPr>
            <p:cNvSpPr txBox="1"/>
            <p:nvPr/>
          </p:nvSpPr>
          <p:spPr>
            <a:xfrm>
              <a:off x="2207277" y="1014817"/>
              <a:ext cx="267684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DATA PROCESSING </a:t>
              </a:r>
              <a:endParaRPr lang="en-US" sz="1600" dirty="0">
                <a:latin typeface="Segoe UI Semibold" panose="020B0702040204020203" pitchFamily="34" charset="0"/>
                <a:cs typeface="Segoe UI Semibold" panose="020B0702040204020203" pitchFamily="34" charset="0"/>
              </a:endParaRPr>
            </a:p>
          </p:txBody>
        </p:sp>
      </p:grpSp>
      <p:sp>
        <p:nvSpPr>
          <p:cNvPr id="112" name="Rectangle: Rounded Corners 111">
            <a:extLst>
              <a:ext uri="{FF2B5EF4-FFF2-40B4-BE49-F238E27FC236}">
                <a16:creationId xmlns:a16="http://schemas.microsoft.com/office/drawing/2014/main" id="{BB8B02C3-05B4-D02A-641A-EBEC3829C744}"/>
              </a:ext>
            </a:extLst>
          </p:cNvPr>
          <p:cNvSpPr/>
          <p:nvPr/>
        </p:nvSpPr>
        <p:spPr>
          <a:xfrm>
            <a:off x="2107858" y="4556957"/>
            <a:ext cx="4854306"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Rounded Corners 112">
            <a:extLst>
              <a:ext uri="{FF2B5EF4-FFF2-40B4-BE49-F238E27FC236}">
                <a16:creationId xmlns:a16="http://schemas.microsoft.com/office/drawing/2014/main" id="{8A48C8A7-3AF7-FF8E-3A79-C53F67F42AF1}"/>
              </a:ext>
            </a:extLst>
          </p:cNvPr>
          <p:cNvSpPr/>
          <p:nvPr/>
        </p:nvSpPr>
        <p:spPr>
          <a:xfrm>
            <a:off x="8052413" y="4556958"/>
            <a:ext cx="4766378"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Top Corners Rounded 113">
            <a:extLst>
              <a:ext uri="{FF2B5EF4-FFF2-40B4-BE49-F238E27FC236}">
                <a16:creationId xmlns:a16="http://schemas.microsoft.com/office/drawing/2014/main" id="{9E4D21CD-A377-0D9C-E216-97F93D24C50B}"/>
              </a:ext>
            </a:extLst>
          </p:cNvPr>
          <p:cNvSpPr/>
          <p:nvPr/>
        </p:nvSpPr>
        <p:spPr>
          <a:xfrm rot="5400000">
            <a:off x="6315666" y="4853815"/>
            <a:ext cx="1031865" cy="438152"/>
          </a:xfrm>
          <a:prstGeom prst="round2SameRect">
            <a:avLst/>
          </a:prstGeom>
          <a:gradFill flip="none" rotWithShape="1">
            <a:gsLst>
              <a:gs pos="20000">
                <a:srgbClr val="CC0000"/>
              </a:gs>
              <a:gs pos="62000">
                <a:srgbClr val="A50021"/>
              </a:gs>
              <a:gs pos="100000">
                <a:schemeClr val="tx1"/>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Top Corners Rounded 114">
            <a:extLst>
              <a:ext uri="{FF2B5EF4-FFF2-40B4-BE49-F238E27FC236}">
                <a16:creationId xmlns:a16="http://schemas.microsoft.com/office/drawing/2014/main" id="{5EF3400F-00D7-EDE4-6161-C64285DA8FF8}"/>
              </a:ext>
            </a:extLst>
          </p:cNvPr>
          <p:cNvSpPr/>
          <p:nvPr/>
        </p:nvSpPr>
        <p:spPr>
          <a:xfrm rot="5400000">
            <a:off x="7660089" y="4853813"/>
            <a:ext cx="1031865" cy="438152"/>
          </a:xfrm>
          <a:prstGeom prst="round2SameRect">
            <a:avLst/>
          </a:prstGeom>
          <a:gradFill flip="none" rotWithShape="1">
            <a:gsLst>
              <a:gs pos="20000">
                <a:srgbClr val="00CC00"/>
              </a:gs>
              <a:gs pos="69000">
                <a:srgbClr val="006600"/>
              </a:gs>
              <a:gs pos="100000">
                <a:schemeClr val="tx1"/>
              </a:gs>
            </a:gsLst>
            <a:lin ang="54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CFDB01C3-D0AD-C333-538E-3278058F05BE}"/>
              </a:ext>
            </a:extLst>
          </p:cNvPr>
          <p:cNvGrpSpPr/>
          <p:nvPr/>
        </p:nvGrpSpPr>
        <p:grpSpPr>
          <a:xfrm>
            <a:off x="2199202" y="4647338"/>
            <a:ext cx="4087625" cy="815926"/>
            <a:chOff x="1231293" y="833506"/>
            <a:chExt cx="3704785" cy="815926"/>
          </a:xfrm>
        </p:grpSpPr>
        <p:cxnSp>
          <p:nvCxnSpPr>
            <p:cNvPr id="117" name="Straight Connector 116">
              <a:extLst>
                <a:ext uri="{FF2B5EF4-FFF2-40B4-BE49-F238E27FC236}">
                  <a16:creationId xmlns:a16="http://schemas.microsoft.com/office/drawing/2014/main" id="{03DB2BF0-3DF0-0A82-4892-3390CAA71350}"/>
                </a:ext>
              </a:extLst>
            </p:cNvPr>
            <p:cNvCxnSpPr/>
            <p:nvPr/>
          </p:nvCxnSpPr>
          <p:spPr>
            <a:xfrm>
              <a:off x="1979319" y="833506"/>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A49E71A8-3204-7918-22DE-1BF623E1861C}"/>
                </a:ext>
              </a:extLst>
            </p:cNvPr>
            <p:cNvSpPr txBox="1"/>
            <p:nvPr/>
          </p:nvSpPr>
          <p:spPr>
            <a:xfrm>
              <a:off x="1231293" y="944558"/>
              <a:ext cx="700492" cy="523220"/>
            </a:xfrm>
            <a:prstGeom prst="rect">
              <a:avLst/>
            </a:prstGeom>
            <a:noFill/>
          </p:spPr>
          <p:txBody>
            <a:bodyPr wrap="square" rtlCol="0">
              <a:spAutoFit/>
            </a:bodyPr>
            <a:lstStyle/>
            <a:p>
              <a:r>
                <a:rPr lang="en-US" sz="2800" b="1" dirty="0">
                  <a:latin typeface="Century Gothic" panose="020B0502020202020204" pitchFamily="34" charset="0"/>
                </a:rPr>
                <a:t>07</a:t>
              </a:r>
              <a:endParaRPr lang="en-US" b="1" dirty="0">
                <a:latin typeface="Century Gothic" panose="020B0502020202020204" pitchFamily="34" charset="0"/>
              </a:endParaRPr>
            </a:p>
          </p:txBody>
        </p:sp>
        <p:sp>
          <p:nvSpPr>
            <p:cNvPr id="119" name="TextBox 118">
              <a:extLst>
                <a:ext uri="{FF2B5EF4-FFF2-40B4-BE49-F238E27FC236}">
                  <a16:creationId xmlns:a16="http://schemas.microsoft.com/office/drawing/2014/main" id="{EC674936-5A19-853F-DAFD-29128CE439AD}"/>
                </a:ext>
              </a:extLst>
            </p:cNvPr>
            <p:cNvSpPr txBox="1"/>
            <p:nvPr/>
          </p:nvSpPr>
          <p:spPr>
            <a:xfrm>
              <a:off x="2093594" y="1053849"/>
              <a:ext cx="2842484"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FINDINGS</a:t>
              </a:r>
              <a:endParaRPr lang="en-US" sz="1600" dirty="0">
                <a:latin typeface="Segoe UI Semibold" panose="020B0702040204020203" pitchFamily="34" charset="0"/>
                <a:cs typeface="Segoe UI Semibold" panose="020B0702040204020203" pitchFamily="34" charset="0"/>
              </a:endParaRPr>
            </a:p>
          </p:txBody>
        </p:sp>
      </p:grpSp>
      <p:grpSp>
        <p:nvGrpSpPr>
          <p:cNvPr id="120" name="Group 119">
            <a:extLst>
              <a:ext uri="{FF2B5EF4-FFF2-40B4-BE49-F238E27FC236}">
                <a16:creationId xmlns:a16="http://schemas.microsoft.com/office/drawing/2014/main" id="{9BE53CF9-3D29-C79C-83B7-1E39BF05C12D}"/>
              </a:ext>
            </a:extLst>
          </p:cNvPr>
          <p:cNvGrpSpPr/>
          <p:nvPr/>
        </p:nvGrpSpPr>
        <p:grpSpPr>
          <a:xfrm>
            <a:off x="8614434" y="4674747"/>
            <a:ext cx="4036626" cy="815926"/>
            <a:chOff x="1231293" y="827398"/>
            <a:chExt cx="4036626" cy="815926"/>
          </a:xfrm>
        </p:grpSpPr>
        <p:cxnSp>
          <p:nvCxnSpPr>
            <p:cNvPr id="121" name="Straight Connector 120">
              <a:extLst>
                <a:ext uri="{FF2B5EF4-FFF2-40B4-BE49-F238E27FC236}">
                  <a16:creationId xmlns:a16="http://schemas.microsoft.com/office/drawing/2014/main" id="{83D9CE75-9D8B-8BE9-FE73-3D90915A8090}"/>
                </a:ext>
              </a:extLst>
            </p:cNvPr>
            <p:cNvCxnSpPr/>
            <p:nvPr/>
          </p:nvCxnSpPr>
          <p:spPr>
            <a:xfrm>
              <a:off x="1980759" y="827398"/>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A03E5CB-D4E0-9211-4B5E-9B2F671D03B4}"/>
                </a:ext>
              </a:extLst>
            </p:cNvPr>
            <p:cNvSpPr txBox="1"/>
            <p:nvPr/>
          </p:nvSpPr>
          <p:spPr>
            <a:xfrm>
              <a:off x="1231293" y="944558"/>
              <a:ext cx="636823" cy="523220"/>
            </a:xfrm>
            <a:prstGeom prst="rect">
              <a:avLst/>
            </a:prstGeom>
            <a:noFill/>
          </p:spPr>
          <p:txBody>
            <a:bodyPr wrap="square" rtlCol="0">
              <a:spAutoFit/>
            </a:bodyPr>
            <a:lstStyle/>
            <a:p>
              <a:r>
                <a:rPr lang="en-US" sz="2800" b="1" dirty="0">
                  <a:latin typeface="Century Gothic" panose="020B0502020202020204" pitchFamily="34" charset="0"/>
                </a:rPr>
                <a:t>11</a:t>
              </a:r>
              <a:endParaRPr lang="en-US" b="1" dirty="0">
                <a:latin typeface="Century Gothic" panose="020B0502020202020204" pitchFamily="34" charset="0"/>
              </a:endParaRPr>
            </a:p>
          </p:txBody>
        </p:sp>
        <p:sp>
          <p:nvSpPr>
            <p:cNvPr id="123" name="TextBox 122">
              <a:extLst>
                <a:ext uri="{FF2B5EF4-FFF2-40B4-BE49-F238E27FC236}">
                  <a16:creationId xmlns:a16="http://schemas.microsoft.com/office/drawing/2014/main" id="{84EFC153-5BC4-BE01-9EE8-11B747236C1A}"/>
                </a:ext>
              </a:extLst>
            </p:cNvPr>
            <p:cNvSpPr txBox="1"/>
            <p:nvPr/>
          </p:nvSpPr>
          <p:spPr>
            <a:xfrm>
              <a:off x="2029093" y="1007897"/>
              <a:ext cx="3238826"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ECONOMETRIC ANALYSIS </a:t>
              </a:r>
              <a:endParaRPr lang="en-US" sz="1600" dirty="0">
                <a:latin typeface="Segoe UI Semibold" panose="020B0702040204020203" pitchFamily="34" charset="0"/>
                <a:cs typeface="Segoe UI Semibold" panose="020B0702040204020203" pitchFamily="34" charset="0"/>
              </a:endParaRPr>
            </a:p>
          </p:txBody>
        </p:sp>
      </p:grpSp>
      <p:sp>
        <p:nvSpPr>
          <p:cNvPr id="124" name="Rectangle: Rounded Corners 123">
            <a:extLst>
              <a:ext uri="{FF2B5EF4-FFF2-40B4-BE49-F238E27FC236}">
                <a16:creationId xmlns:a16="http://schemas.microsoft.com/office/drawing/2014/main" id="{D8BFB001-0918-1FCB-D25E-3149F5AB5FCA}"/>
              </a:ext>
            </a:extLst>
          </p:cNvPr>
          <p:cNvSpPr/>
          <p:nvPr/>
        </p:nvSpPr>
        <p:spPr>
          <a:xfrm>
            <a:off x="2107858" y="6070180"/>
            <a:ext cx="4854306"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E7CB034-E502-4192-1324-1F9C02906358}"/>
              </a:ext>
            </a:extLst>
          </p:cNvPr>
          <p:cNvSpPr/>
          <p:nvPr/>
        </p:nvSpPr>
        <p:spPr>
          <a:xfrm>
            <a:off x="8052413" y="6070181"/>
            <a:ext cx="4766378" cy="1031865"/>
          </a:xfrm>
          <a:prstGeom prst="roundRect">
            <a:avLst/>
          </a:prstGeom>
          <a:gradFill>
            <a:gsLst>
              <a:gs pos="47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Top Corners Rounded 125">
            <a:extLst>
              <a:ext uri="{FF2B5EF4-FFF2-40B4-BE49-F238E27FC236}">
                <a16:creationId xmlns:a16="http://schemas.microsoft.com/office/drawing/2014/main" id="{DB98D830-5C44-B3CB-A094-D4D2751E0714}"/>
              </a:ext>
            </a:extLst>
          </p:cNvPr>
          <p:cNvSpPr/>
          <p:nvPr/>
        </p:nvSpPr>
        <p:spPr>
          <a:xfrm rot="5400000">
            <a:off x="6315666" y="6367038"/>
            <a:ext cx="1031865" cy="438152"/>
          </a:xfrm>
          <a:prstGeom prst="round2SameRect">
            <a:avLst/>
          </a:prstGeom>
          <a:gradFill flip="none" rotWithShape="1">
            <a:gsLst>
              <a:gs pos="20000">
                <a:srgbClr val="FFFF00"/>
              </a:gs>
              <a:gs pos="69000">
                <a:srgbClr val="CCCC00"/>
              </a:gs>
              <a:gs pos="100000">
                <a:schemeClr val="tx1"/>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Top Corners Rounded 126">
            <a:extLst>
              <a:ext uri="{FF2B5EF4-FFF2-40B4-BE49-F238E27FC236}">
                <a16:creationId xmlns:a16="http://schemas.microsoft.com/office/drawing/2014/main" id="{3ED05D23-6945-84BF-C84A-15E7D9E1146B}"/>
              </a:ext>
            </a:extLst>
          </p:cNvPr>
          <p:cNvSpPr/>
          <p:nvPr/>
        </p:nvSpPr>
        <p:spPr>
          <a:xfrm rot="5400000">
            <a:off x="7660089" y="6367036"/>
            <a:ext cx="1031865" cy="438152"/>
          </a:xfrm>
          <a:prstGeom prst="round2SameRect">
            <a:avLst/>
          </a:prstGeom>
          <a:gradFill flip="none" rotWithShape="1">
            <a:gsLst>
              <a:gs pos="20000">
                <a:srgbClr val="FF5050"/>
              </a:gs>
              <a:gs pos="61000">
                <a:srgbClr val="CC0066"/>
              </a:gs>
              <a:gs pos="100000">
                <a:schemeClr val="tx1"/>
              </a:gs>
            </a:gsLst>
            <a:lin ang="54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ADB34272-D78A-7917-3EBF-2B1014CCB63F}"/>
              </a:ext>
            </a:extLst>
          </p:cNvPr>
          <p:cNvGrpSpPr/>
          <p:nvPr/>
        </p:nvGrpSpPr>
        <p:grpSpPr>
          <a:xfrm>
            <a:off x="2308908" y="6147369"/>
            <a:ext cx="3756029" cy="815926"/>
            <a:chOff x="1231293" y="820314"/>
            <a:chExt cx="3494132" cy="815926"/>
          </a:xfrm>
        </p:grpSpPr>
        <p:cxnSp>
          <p:nvCxnSpPr>
            <p:cNvPr id="129" name="Straight Connector 128">
              <a:extLst>
                <a:ext uri="{FF2B5EF4-FFF2-40B4-BE49-F238E27FC236}">
                  <a16:creationId xmlns:a16="http://schemas.microsoft.com/office/drawing/2014/main" id="{75585353-9AE3-B5B6-4148-C46388526041}"/>
                </a:ext>
              </a:extLst>
            </p:cNvPr>
            <p:cNvCxnSpPr/>
            <p:nvPr/>
          </p:nvCxnSpPr>
          <p:spPr>
            <a:xfrm>
              <a:off x="1912067" y="820314"/>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1941830-AAF5-4B8C-D212-F5799901E3C6}"/>
                </a:ext>
              </a:extLst>
            </p:cNvPr>
            <p:cNvSpPr txBox="1"/>
            <p:nvPr/>
          </p:nvSpPr>
          <p:spPr>
            <a:xfrm>
              <a:off x="1231293" y="944558"/>
              <a:ext cx="713910" cy="523220"/>
            </a:xfrm>
            <a:prstGeom prst="rect">
              <a:avLst/>
            </a:prstGeom>
            <a:noFill/>
          </p:spPr>
          <p:txBody>
            <a:bodyPr wrap="square" rtlCol="0">
              <a:spAutoFit/>
            </a:bodyPr>
            <a:lstStyle/>
            <a:p>
              <a:r>
                <a:rPr lang="en-US" sz="2800" b="1" dirty="0">
                  <a:latin typeface="Century Gothic" panose="020B0502020202020204" pitchFamily="34" charset="0"/>
                </a:rPr>
                <a:t>13</a:t>
              </a:r>
              <a:endParaRPr lang="en-US" b="1" dirty="0">
                <a:latin typeface="Century Gothic" panose="020B0502020202020204" pitchFamily="34" charset="0"/>
              </a:endParaRPr>
            </a:p>
          </p:txBody>
        </p:sp>
        <p:sp>
          <p:nvSpPr>
            <p:cNvPr id="131" name="TextBox 130">
              <a:extLst>
                <a:ext uri="{FF2B5EF4-FFF2-40B4-BE49-F238E27FC236}">
                  <a16:creationId xmlns:a16="http://schemas.microsoft.com/office/drawing/2014/main" id="{B8D5991B-F0E5-24DD-CE16-7D3C16CDE1DE}"/>
                </a:ext>
              </a:extLst>
            </p:cNvPr>
            <p:cNvSpPr txBox="1"/>
            <p:nvPr/>
          </p:nvSpPr>
          <p:spPr>
            <a:xfrm>
              <a:off x="2048576" y="1076025"/>
              <a:ext cx="267684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DISCUSSIONS</a:t>
              </a:r>
              <a:endParaRPr lang="en-US" sz="1600" dirty="0">
                <a:latin typeface="Segoe UI Semibold" panose="020B0702040204020203" pitchFamily="34" charset="0"/>
                <a:cs typeface="Segoe UI Semibold" panose="020B0702040204020203" pitchFamily="34" charset="0"/>
              </a:endParaRPr>
            </a:p>
          </p:txBody>
        </p:sp>
      </p:grpSp>
      <p:grpSp>
        <p:nvGrpSpPr>
          <p:cNvPr id="132" name="Group 131">
            <a:extLst>
              <a:ext uri="{FF2B5EF4-FFF2-40B4-BE49-F238E27FC236}">
                <a16:creationId xmlns:a16="http://schemas.microsoft.com/office/drawing/2014/main" id="{948CF088-2994-F95E-6F19-471071F1EA13}"/>
              </a:ext>
            </a:extLst>
          </p:cNvPr>
          <p:cNvGrpSpPr/>
          <p:nvPr/>
        </p:nvGrpSpPr>
        <p:grpSpPr>
          <a:xfrm>
            <a:off x="8579882" y="6153747"/>
            <a:ext cx="4037861" cy="815926"/>
            <a:chOff x="1196742" y="793175"/>
            <a:chExt cx="3529814" cy="815926"/>
          </a:xfrm>
        </p:grpSpPr>
        <p:cxnSp>
          <p:nvCxnSpPr>
            <p:cNvPr id="133" name="Straight Connector 132">
              <a:extLst>
                <a:ext uri="{FF2B5EF4-FFF2-40B4-BE49-F238E27FC236}">
                  <a16:creationId xmlns:a16="http://schemas.microsoft.com/office/drawing/2014/main" id="{1323B701-1273-4C53-C208-B3B8D331F37C}"/>
                </a:ext>
              </a:extLst>
            </p:cNvPr>
            <p:cNvCxnSpPr/>
            <p:nvPr/>
          </p:nvCxnSpPr>
          <p:spPr>
            <a:xfrm>
              <a:off x="1963045" y="793175"/>
              <a:ext cx="0" cy="815926"/>
            </a:xfrm>
            <a:prstGeom prst="line">
              <a:avLst/>
            </a:prstGeom>
            <a:ln>
              <a:solidFill>
                <a:schemeClr val="bg1">
                  <a:lumMod val="50000"/>
                  <a:alpha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DCC74A8-53E0-43EE-434A-E535781533EC}"/>
                </a:ext>
              </a:extLst>
            </p:cNvPr>
            <p:cNvSpPr txBox="1"/>
            <p:nvPr/>
          </p:nvSpPr>
          <p:spPr>
            <a:xfrm>
              <a:off x="1196742" y="939528"/>
              <a:ext cx="597507" cy="523220"/>
            </a:xfrm>
            <a:prstGeom prst="rect">
              <a:avLst/>
            </a:prstGeom>
            <a:noFill/>
          </p:spPr>
          <p:txBody>
            <a:bodyPr wrap="square" rtlCol="0">
              <a:spAutoFit/>
            </a:bodyPr>
            <a:lstStyle/>
            <a:p>
              <a:r>
                <a:rPr lang="en-US" sz="2800" b="1" dirty="0">
                  <a:latin typeface="Century Gothic" panose="020B0502020202020204" pitchFamily="34" charset="0"/>
                </a:rPr>
                <a:t>14</a:t>
              </a:r>
              <a:endParaRPr lang="en-US" b="1" dirty="0">
                <a:latin typeface="Century Gothic" panose="020B0502020202020204" pitchFamily="34" charset="0"/>
              </a:endParaRPr>
            </a:p>
          </p:txBody>
        </p:sp>
        <p:sp>
          <p:nvSpPr>
            <p:cNvPr id="135" name="TextBox 134">
              <a:extLst>
                <a:ext uri="{FF2B5EF4-FFF2-40B4-BE49-F238E27FC236}">
                  <a16:creationId xmlns:a16="http://schemas.microsoft.com/office/drawing/2014/main" id="{DC6B9F61-02C8-C649-0381-CE16F2BE0492}"/>
                </a:ext>
              </a:extLst>
            </p:cNvPr>
            <p:cNvSpPr txBox="1"/>
            <p:nvPr/>
          </p:nvSpPr>
          <p:spPr>
            <a:xfrm>
              <a:off x="2049707" y="1019519"/>
              <a:ext cx="2676849" cy="400110"/>
            </a:xfrm>
            <a:prstGeom prst="rect">
              <a:avLst/>
            </a:prstGeom>
            <a:noFill/>
          </p:spPr>
          <p:txBody>
            <a:bodyPr wrap="square" rtlCol="0">
              <a:spAutoFit/>
            </a:bodyPr>
            <a:lstStyle/>
            <a:p>
              <a:r>
                <a:rPr lang="en-US" sz="2000" dirty="0">
                  <a:latin typeface="Segoe UI Semibold" panose="020B0702040204020203" pitchFamily="34" charset="0"/>
                  <a:cs typeface="Segoe UI Semibold" panose="020B0702040204020203" pitchFamily="34" charset="0"/>
                </a:rPr>
                <a:t>CONCLUSION</a:t>
              </a:r>
              <a:endParaRPr lang="en-US" sz="1600" dirty="0">
                <a:latin typeface="Segoe UI Semibold" panose="020B0702040204020203" pitchFamily="34" charset="0"/>
                <a:cs typeface="Segoe UI Semibold" panose="020B0702040204020203" pitchFamily="34" charset="0"/>
              </a:endParaRPr>
            </a:p>
          </p:txBody>
        </p:sp>
      </p:grpSp>
      <p:grpSp>
        <p:nvGrpSpPr>
          <p:cNvPr id="137" name="Group 136">
            <a:extLst>
              <a:ext uri="{FF2B5EF4-FFF2-40B4-BE49-F238E27FC236}">
                <a16:creationId xmlns:a16="http://schemas.microsoft.com/office/drawing/2014/main" id="{76F01EF8-D009-8005-E158-B5CF18B0029A}"/>
              </a:ext>
            </a:extLst>
          </p:cNvPr>
          <p:cNvGrpSpPr/>
          <p:nvPr/>
        </p:nvGrpSpPr>
        <p:grpSpPr>
          <a:xfrm>
            <a:off x="5876638" y="325019"/>
            <a:ext cx="2877124" cy="540774"/>
            <a:chOff x="5166851" y="373626"/>
            <a:chExt cx="1858298" cy="540774"/>
          </a:xfrm>
        </p:grpSpPr>
        <p:sp>
          <p:nvSpPr>
            <p:cNvPr id="138" name="TextBox 137">
              <a:extLst>
                <a:ext uri="{FF2B5EF4-FFF2-40B4-BE49-F238E27FC236}">
                  <a16:creationId xmlns:a16="http://schemas.microsoft.com/office/drawing/2014/main" id="{BFF276C8-035F-D652-6F0C-B52BAB4ED55D}"/>
                </a:ext>
              </a:extLst>
            </p:cNvPr>
            <p:cNvSpPr txBox="1"/>
            <p:nvPr/>
          </p:nvSpPr>
          <p:spPr>
            <a:xfrm>
              <a:off x="5324168" y="459347"/>
              <a:ext cx="1543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TABLE OF CONTENTS</a:t>
              </a:r>
            </a:p>
          </p:txBody>
        </p:sp>
        <p:sp>
          <p:nvSpPr>
            <p:cNvPr id="139" name="Rectangle: Rounded Corners 138">
              <a:extLst>
                <a:ext uri="{FF2B5EF4-FFF2-40B4-BE49-F238E27FC236}">
                  <a16:creationId xmlns:a16="http://schemas.microsoft.com/office/drawing/2014/main" id="{3D4817E6-56BD-A346-AB4D-3BE596EB66C6}"/>
                </a:ext>
              </a:extLst>
            </p:cNvPr>
            <p:cNvSpPr/>
            <p:nvPr/>
          </p:nvSpPr>
          <p:spPr>
            <a:xfrm>
              <a:off x="5166851" y="373626"/>
              <a:ext cx="1858298" cy="54077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1452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ppt_x</p:attrName>
                                        </p:attrNameLst>
                                      </p:cBhvr>
                                      <p:tavLst>
                                        <p:tav tm="0">
                                          <p:val>
                                            <p:strVal val="#ppt_x-#ppt_w/2"/>
                                          </p:val>
                                        </p:tav>
                                        <p:tav tm="100000">
                                          <p:val>
                                            <p:strVal val="#ppt_x"/>
                                          </p:val>
                                        </p:tav>
                                      </p:tavLst>
                                    </p:anim>
                                    <p:anim calcmode="lin" valueType="num">
                                      <p:cBhvr>
                                        <p:cTn id="8" dur="500" fill="hold"/>
                                        <p:tgtEl>
                                          <p:spTgt spid="90"/>
                                        </p:tgtEl>
                                        <p:attrNameLst>
                                          <p:attrName>ppt_y</p:attrName>
                                        </p:attrNameLst>
                                      </p:cBhvr>
                                      <p:tavLst>
                                        <p:tav tm="0">
                                          <p:val>
                                            <p:strVal val="#ppt_y"/>
                                          </p:val>
                                        </p:tav>
                                        <p:tav tm="100000">
                                          <p:val>
                                            <p:strVal val="#ppt_y"/>
                                          </p:val>
                                        </p:tav>
                                      </p:tavLst>
                                    </p:anim>
                                    <p:anim calcmode="lin" valueType="num">
                                      <p:cBhvr>
                                        <p:cTn id="9" dur="500" fill="hold"/>
                                        <p:tgtEl>
                                          <p:spTgt spid="90"/>
                                        </p:tgtEl>
                                        <p:attrNameLst>
                                          <p:attrName>ppt_w</p:attrName>
                                        </p:attrNameLst>
                                      </p:cBhvr>
                                      <p:tavLst>
                                        <p:tav tm="0">
                                          <p:val>
                                            <p:fltVal val="0"/>
                                          </p:val>
                                        </p:tav>
                                        <p:tav tm="100000">
                                          <p:val>
                                            <p:strVal val="#ppt_w"/>
                                          </p:val>
                                        </p:tav>
                                      </p:tavLst>
                                    </p:anim>
                                    <p:anim calcmode="lin" valueType="num">
                                      <p:cBhvr>
                                        <p:cTn id="10" dur="500" fill="hold"/>
                                        <p:tgtEl>
                                          <p:spTgt spid="9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86"/>
                                        </p:tgtEl>
                                        <p:attrNameLst>
                                          <p:attrName>style.visibility</p:attrName>
                                        </p:attrNameLst>
                                      </p:cBhvr>
                                      <p:to>
                                        <p:strVal val="visible"/>
                                      </p:to>
                                    </p:set>
                                    <p:anim calcmode="lin" valueType="num">
                                      <p:cBhvr>
                                        <p:cTn id="14" dur="500" fill="hold"/>
                                        <p:tgtEl>
                                          <p:spTgt spid="86"/>
                                        </p:tgtEl>
                                        <p:attrNameLst>
                                          <p:attrName>ppt_x</p:attrName>
                                        </p:attrNameLst>
                                      </p:cBhvr>
                                      <p:tavLst>
                                        <p:tav tm="0">
                                          <p:val>
                                            <p:strVal val="#ppt_x+#ppt_w/2"/>
                                          </p:val>
                                        </p:tav>
                                        <p:tav tm="100000">
                                          <p:val>
                                            <p:strVal val="#ppt_x"/>
                                          </p:val>
                                        </p:tav>
                                      </p:tavLst>
                                    </p:anim>
                                    <p:anim calcmode="lin" valueType="num">
                                      <p:cBhvr>
                                        <p:cTn id="15" dur="500" fill="hold"/>
                                        <p:tgtEl>
                                          <p:spTgt spid="86"/>
                                        </p:tgtEl>
                                        <p:attrNameLst>
                                          <p:attrName>ppt_y</p:attrName>
                                        </p:attrNameLst>
                                      </p:cBhvr>
                                      <p:tavLst>
                                        <p:tav tm="0">
                                          <p:val>
                                            <p:strVal val="#ppt_y"/>
                                          </p:val>
                                        </p:tav>
                                        <p:tav tm="100000">
                                          <p:val>
                                            <p:strVal val="#ppt_y"/>
                                          </p:val>
                                        </p:tav>
                                      </p:tavLst>
                                    </p:anim>
                                    <p:anim calcmode="lin" valueType="num">
                                      <p:cBhvr>
                                        <p:cTn id="16" dur="500" fill="hold"/>
                                        <p:tgtEl>
                                          <p:spTgt spid="86"/>
                                        </p:tgtEl>
                                        <p:attrNameLst>
                                          <p:attrName>ppt_w</p:attrName>
                                        </p:attrNameLst>
                                      </p:cBhvr>
                                      <p:tavLst>
                                        <p:tav tm="0">
                                          <p:val>
                                            <p:fltVal val="0"/>
                                          </p:val>
                                        </p:tav>
                                        <p:tav tm="100000">
                                          <p:val>
                                            <p:strVal val="#ppt_w"/>
                                          </p:val>
                                        </p:tav>
                                      </p:tavLst>
                                    </p:anim>
                                    <p:anim calcmode="lin" valueType="num">
                                      <p:cBhvr>
                                        <p:cTn id="17" dur="500" fill="hold"/>
                                        <p:tgtEl>
                                          <p:spTgt spid="8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grpId="0" nodeType="after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p:cTn id="21" dur="500" fill="hold"/>
                                        <p:tgtEl>
                                          <p:spTgt spid="87"/>
                                        </p:tgtEl>
                                        <p:attrNameLst>
                                          <p:attrName>ppt_x</p:attrName>
                                        </p:attrNameLst>
                                      </p:cBhvr>
                                      <p:tavLst>
                                        <p:tav tm="0">
                                          <p:val>
                                            <p:strVal val="#ppt_x+#ppt_w/2"/>
                                          </p:val>
                                        </p:tav>
                                        <p:tav tm="100000">
                                          <p:val>
                                            <p:strVal val="#ppt_x"/>
                                          </p:val>
                                        </p:tav>
                                      </p:tavLst>
                                    </p:anim>
                                    <p:anim calcmode="lin" valueType="num">
                                      <p:cBhvr>
                                        <p:cTn id="22" dur="500" fill="hold"/>
                                        <p:tgtEl>
                                          <p:spTgt spid="87"/>
                                        </p:tgtEl>
                                        <p:attrNameLst>
                                          <p:attrName>ppt_y</p:attrName>
                                        </p:attrNameLst>
                                      </p:cBhvr>
                                      <p:tavLst>
                                        <p:tav tm="0">
                                          <p:val>
                                            <p:strVal val="#ppt_y"/>
                                          </p:val>
                                        </p:tav>
                                        <p:tav tm="100000">
                                          <p:val>
                                            <p:strVal val="#ppt_y"/>
                                          </p:val>
                                        </p:tav>
                                      </p:tavLst>
                                    </p:anim>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childTnLst>
                          </p:cTn>
                        </p:par>
                        <p:par>
                          <p:cTn id="29" fill="hold">
                            <p:stCondLst>
                              <p:cond delay="2000"/>
                            </p:stCondLst>
                            <p:childTnLst>
                              <p:par>
                                <p:cTn id="30" presetID="6" presetClass="entr" presetSubtype="16"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circle(in)">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2"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p:cTn id="37" dur="500" fill="hold"/>
                                        <p:tgtEl>
                                          <p:spTgt spid="91"/>
                                        </p:tgtEl>
                                        <p:attrNameLst>
                                          <p:attrName>ppt_x</p:attrName>
                                        </p:attrNameLst>
                                      </p:cBhvr>
                                      <p:tavLst>
                                        <p:tav tm="0">
                                          <p:val>
                                            <p:strVal val="#ppt_x+#ppt_w/2"/>
                                          </p:val>
                                        </p:tav>
                                        <p:tav tm="100000">
                                          <p:val>
                                            <p:strVal val="#ppt_x"/>
                                          </p:val>
                                        </p:tav>
                                      </p:tavLst>
                                    </p:anim>
                                    <p:anim calcmode="lin" valueType="num">
                                      <p:cBhvr>
                                        <p:cTn id="38" dur="500" fill="hold"/>
                                        <p:tgtEl>
                                          <p:spTgt spid="91"/>
                                        </p:tgtEl>
                                        <p:attrNameLst>
                                          <p:attrName>ppt_y</p:attrName>
                                        </p:attrNameLst>
                                      </p:cBhvr>
                                      <p:tavLst>
                                        <p:tav tm="0">
                                          <p:val>
                                            <p:strVal val="#ppt_y"/>
                                          </p:val>
                                        </p:tav>
                                        <p:tav tm="100000">
                                          <p:val>
                                            <p:strVal val="#ppt_y"/>
                                          </p:val>
                                        </p:tav>
                                      </p:tavLst>
                                    </p:anim>
                                    <p:anim calcmode="lin" valueType="num">
                                      <p:cBhvr>
                                        <p:cTn id="39" dur="500" fill="hold"/>
                                        <p:tgtEl>
                                          <p:spTgt spid="91"/>
                                        </p:tgtEl>
                                        <p:attrNameLst>
                                          <p:attrName>ppt_w</p:attrName>
                                        </p:attrNameLst>
                                      </p:cBhvr>
                                      <p:tavLst>
                                        <p:tav tm="0">
                                          <p:val>
                                            <p:fltVal val="0"/>
                                          </p:val>
                                        </p:tav>
                                        <p:tav tm="100000">
                                          <p:val>
                                            <p:strVal val="#ppt_w"/>
                                          </p:val>
                                        </p:tav>
                                      </p:tavLst>
                                    </p:anim>
                                    <p:anim calcmode="lin" valueType="num">
                                      <p:cBhvr>
                                        <p:cTn id="40" dur="500" fill="hold"/>
                                        <p:tgtEl>
                                          <p:spTgt spid="91"/>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17" presetClass="entr" presetSubtype="8"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 calcmode="lin" valueType="num">
                                      <p:cBhvr>
                                        <p:cTn id="44" dur="500" fill="hold"/>
                                        <p:tgtEl>
                                          <p:spTgt spid="84"/>
                                        </p:tgtEl>
                                        <p:attrNameLst>
                                          <p:attrName>ppt_x</p:attrName>
                                        </p:attrNameLst>
                                      </p:cBhvr>
                                      <p:tavLst>
                                        <p:tav tm="0">
                                          <p:val>
                                            <p:strVal val="#ppt_x-#ppt_w/2"/>
                                          </p:val>
                                        </p:tav>
                                        <p:tav tm="100000">
                                          <p:val>
                                            <p:strVal val="#ppt_x"/>
                                          </p:val>
                                        </p:tav>
                                      </p:tavLst>
                                    </p:anim>
                                    <p:anim calcmode="lin" valueType="num">
                                      <p:cBhvr>
                                        <p:cTn id="45" dur="500" fill="hold"/>
                                        <p:tgtEl>
                                          <p:spTgt spid="84"/>
                                        </p:tgtEl>
                                        <p:attrNameLst>
                                          <p:attrName>ppt_y</p:attrName>
                                        </p:attrNameLst>
                                      </p:cBhvr>
                                      <p:tavLst>
                                        <p:tav tm="0">
                                          <p:val>
                                            <p:strVal val="#ppt_y"/>
                                          </p:val>
                                        </p:tav>
                                        <p:tav tm="100000">
                                          <p:val>
                                            <p:strVal val="#ppt_y"/>
                                          </p:val>
                                        </p:tav>
                                      </p:tavLst>
                                    </p:anim>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strVal val="#ppt_h"/>
                                          </p:val>
                                        </p:tav>
                                        <p:tav tm="100000">
                                          <p:val>
                                            <p:strVal val="#ppt_h"/>
                                          </p:val>
                                        </p:tav>
                                      </p:tavLst>
                                    </p:anim>
                                  </p:childTnLst>
                                </p:cTn>
                              </p:par>
                            </p:childTnLst>
                          </p:cTn>
                        </p:par>
                        <p:par>
                          <p:cTn id="48" fill="hold">
                            <p:stCondLst>
                              <p:cond delay="1000"/>
                            </p:stCondLst>
                            <p:childTnLst>
                              <p:par>
                                <p:cTn id="49" presetID="17" presetClass="entr" presetSubtype="8"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p:cTn id="51" dur="500" fill="hold"/>
                                        <p:tgtEl>
                                          <p:spTgt spid="89"/>
                                        </p:tgtEl>
                                        <p:attrNameLst>
                                          <p:attrName>ppt_x</p:attrName>
                                        </p:attrNameLst>
                                      </p:cBhvr>
                                      <p:tavLst>
                                        <p:tav tm="0">
                                          <p:val>
                                            <p:strVal val="#ppt_x-#ppt_w/2"/>
                                          </p:val>
                                        </p:tav>
                                        <p:tav tm="100000">
                                          <p:val>
                                            <p:strVal val="#ppt_x"/>
                                          </p:val>
                                        </p:tav>
                                      </p:tavLst>
                                    </p:anim>
                                    <p:anim calcmode="lin" valueType="num">
                                      <p:cBhvr>
                                        <p:cTn id="52" dur="500" fill="hold"/>
                                        <p:tgtEl>
                                          <p:spTgt spid="89"/>
                                        </p:tgtEl>
                                        <p:attrNameLst>
                                          <p:attrName>ppt_y</p:attrName>
                                        </p:attrNameLst>
                                      </p:cBhvr>
                                      <p:tavLst>
                                        <p:tav tm="0">
                                          <p:val>
                                            <p:strVal val="#ppt_y"/>
                                          </p:val>
                                        </p:tav>
                                        <p:tav tm="100000">
                                          <p:val>
                                            <p:strVal val="#ppt_y"/>
                                          </p:val>
                                        </p:tav>
                                      </p:tavLst>
                                    </p:anim>
                                    <p:anim calcmode="lin" valueType="num">
                                      <p:cBhvr>
                                        <p:cTn id="53" dur="500" fill="hold"/>
                                        <p:tgtEl>
                                          <p:spTgt spid="89"/>
                                        </p:tgtEl>
                                        <p:attrNameLst>
                                          <p:attrName>ppt_w</p:attrName>
                                        </p:attrNameLst>
                                      </p:cBhvr>
                                      <p:tavLst>
                                        <p:tav tm="0">
                                          <p:val>
                                            <p:fltVal val="0"/>
                                          </p:val>
                                        </p:tav>
                                        <p:tav tm="100000">
                                          <p:val>
                                            <p:strVal val="#ppt_w"/>
                                          </p:val>
                                        </p:tav>
                                      </p:tavLst>
                                    </p:anim>
                                    <p:anim calcmode="lin" valueType="num">
                                      <p:cBhvr>
                                        <p:cTn id="54" dur="500" fill="hold"/>
                                        <p:tgtEl>
                                          <p:spTgt spid="89"/>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2000"/>
                            </p:stCondLst>
                            <p:childTnLst>
                              <p:par>
                                <p:cTn id="60" presetID="6" presetClass="entr" presetSubtype="16" fill="hold" nodeType="after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circle(in)">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02"/>
                                        </p:tgtEl>
                                        <p:attrNameLst>
                                          <p:attrName>style.visibility</p:attrName>
                                        </p:attrNameLst>
                                      </p:cBhvr>
                                      <p:to>
                                        <p:strVal val="visible"/>
                                      </p:to>
                                    </p:set>
                                    <p:anim calcmode="lin" valueType="num">
                                      <p:cBhvr>
                                        <p:cTn id="67" dur="500" fill="hold"/>
                                        <p:tgtEl>
                                          <p:spTgt spid="102"/>
                                        </p:tgtEl>
                                        <p:attrNameLst>
                                          <p:attrName>ppt_x</p:attrName>
                                        </p:attrNameLst>
                                      </p:cBhvr>
                                      <p:tavLst>
                                        <p:tav tm="0">
                                          <p:val>
                                            <p:strVal val="#ppt_x-#ppt_w/2"/>
                                          </p:val>
                                        </p:tav>
                                        <p:tav tm="100000">
                                          <p:val>
                                            <p:strVal val="#ppt_x"/>
                                          </p:val>
                                        </p:tav>
                                      </p:tavLst>
                                    </p:anim>
                                    <p:anim calcmode="lin" valueType="num">
                                      <p:cBhvr>
                                        <p:cTn id="68" dur="500" fill="hold"/>
                                        <p:tgtEl>
                                          <p:spTgt spid="102"/>
                                        </p:tgtEl>
                                        <p:attrNameLst>
                                          <p:attrName>ppt_y</p:attrName>
                                        </p:attrNameLst>
                                      </p:cBhvr>
                                      <p:tavLst>
                                        <p:tav tm="0">
                                          <p:val>
                                            <p:strVal val="#ppt_y"/>
                                          </p:val>
                                        </p:tav>
                                        <p:tav tm="100000">
                                          <p:val>
                                            <p:strVal val="#ppt_y"/>
                                          </p:val>
                                        </p:tav>
                                      </p:tavLst>
                                    </p:anim>
                                    <p:anim calcmode="lin" valueType="num">
                                      <p:cBhvr>
                                        <p:cTn id="69" dur="500" fill="hold"/>
                                        <p:tgtEl>
                                          <p:spTgt spid="102"/>
                                        </p:tgtEl>
                                        <p:attrNameLst>
                                          <p:attrName>ppt_w</p:attrName>
                                        </p:attrNameLst>
                                      </p:cBhvr>
                                      <p:tavLst>
                                        <p:tav tm="0">
                                          <p:val>
                                            <p:fltVal val="0"/>
                                          </p:val>
                                        </p:tav>
                                        <p:tav tm="100000">
                                          <p:val>
                                            <p:strVal val="#ppt_w"/>
                                          </p:val>
                                        </p:tav>
                                      </p:tavLst>
                                    </p:anim>
                                    <p:anim calcmode="lin" valueType="num">
                                      <p:cBhvr>
                                        <p:cTn id="70" dur="500" fill="hold"/>
                                        <p:tgtEl>
                                          <p:spTgt spid="102"/>
                                        </p:tgtEl>
                                        <p:attrNameLst>
                                          <p:attrName>ppt_h</p:attrName>
                                        </p:attrNameLst>
                                      </p:cBhvr>
                                      <p:tavLst>
                                        <p:tav tm="0">
                                          <p:val>
                                            <p:strVal val="#ppt_h"/>
                                          </p:val>
                                        </p:tav>
                                        <p:tav tm="100000">
                                          <p:val>
                                            <p:strVal val="#ppt_h"/>
                                          </p:val>
                                        </p:tav>
                                      </p:tavLst>
                                    </p:anim>
                                  </p:childTnLst>
                                </p:cTn>
                              </p:par>
                            </p:childTnLst>
                          </p:cTn>
                        </p:par>
                        <p:par>
                          <p:cTn id="71" fill="hold">
                            <p:stCondLst>
                              <p:cond delay="500"/>
                            </p:stCondLst>
                            <p:childTnLst>
                              <p:par>
                                <p:cTn id="72" presetID="17" presetClass="entr" presetSubtype="2" fill="hold" grpId="0" nodeType="afterEffect">
                                  <p:stCondLst>
                                    <p:cond delay="0"/>
                                  </p:stCondLst>
                                  <p:childTnLst>
                                    <p:set>
                                      <p:cBhvr>
                                        <p:cTn id="73" dur="1" fill="hold">
                                          <p:stCondLst>
                                            <p:cond delay="0"/>
                                          </p:stCondLst>
                                        </p:cTn>
                                        <p:tgtEl>
                                          <p:spTgt spid="81"/>
                                        </p:tgtEl>
                                        <p:attrNameLst>
                                          <p:attrName>style.visibility</p:attrName>
                                        </p:attrNameLst>
                                      </p:cBhvr>
                                      <p:to>
                                        <p:strVal val="visible"/>
                                      </p:to>
                                    </p:set>
                                    <p:anim calcmode="lin" valueType="num">
                                      <p:cBhvr>
                                        <p:cTn id="74" dur="500" fill="hold"/>
                                        <p:tgtEl>
                                          <p:spTgt spid="81"/>
                                        </p:tgtEl>
                                        <p:attrNameLst>
                                          <p:attrName>ppt_x</p:attrName>
                                        </p:attrNameLst>
                                      </p:cBhvr>
                                      <p:tavLst>
                                        <p:tav tm="0">
                                          <p:val>
                                            <p:strVal val="#ppt_x+#ppt_w/2"/>
                                          </p:val>
                                        </p:tav>
                                        <p:tav tm="100000">
                                          <p:val>
                                            <p:strVal val="#ppt_x"/>
                                          </p:val>
                                        </p:tav>
                                      </p:tavLst>
                                    </p:anim>
                                    <p:anim calcmode="lin" valueType="num">
                                      <p:cBhvr>
                                        <p:cTn id="75" dur="500" fill="hold"/>
                                        <p:tgtEl>
                                          <p:spTgt spid="81"/>
                                        </p:tgtEl>
                                        <p:attrNameLst>
                                          <p:attrName>ppt_y</p:attrName>
                                        </p:attrNameLst>
                                      </p:cBhvr>
                                      <p:tavLst>
                                        <p:tav tm="0">
                                          <p:val>
                                            <p:strVal val="#ppt_y"/>
                                          </p:val>
                                        </p:tav>
                                        <p:tav tm="100000">
                                          <p:val>
                                            <p:strVal val="#ppt_y"/>
                                          </p:val>
                                        </p:tav>
                                      </p:tavLst>
                                    </p:anim>
                                    <p:anim calcmode="lin" valueType="num">
                                      <p:cBhvr>
                                        <p:cTn id="76" dur="500" fill="hold"/>
                                        <p:tgtEl>
                                          <p:spTgt spid="81"/>
                                        </p:tgtEl>
                                        <p:attrNameLst>
                                          <p:attrName>ppt_w</p:attrName>
                                        </p:attrNameLst>
                                      </p:cBhvr>
                                      <p:tavLst>
                                        <p:tav tm="0">
                                          <p:val>
                                            <p:fltVal val="0"/>
                                          </p:val>
                                        </p:tav>
                                        <p:tav tm="100000">
                                          <p:val>
                                            <p:strVal val="#ppt_w"/>
                                          </p:val>
                                        </p:tav>
                                      </p:tavLst>
                                    </p:anim>
                                    <p:anim calcmode="lin" valueType="num">
                                      <p:cBhvr>
                                        <p:cTn id="77" dur="500" fill="hold"/>
                                        <p:tgtEl>
                                          <p:spTgt spid="81"/>
                                        </p:tgtEl>
                                        <p:attrNameLst>
                                          <p:attrName>ppt_h</p:attrName>
                                        </p:attrNameLst>
                                      </p:cBhvr>
                                      <p:tavLst>
                                        <p:tav tm="0">
                                          <p:val>
                                            <p:strVal val="#ppt_h"/>
                                          </p:val>
                                        </p:tav>
                                        <p:tav tm="100000">
                                          <p:val>
                                            <p:strVal val="#ppt_h"/>
                                          </p:val>
                                        </p:tav>
                                      </p:tavLst>
                                    </p:anim>
                                  </p:childTnLst>
                                </p:cTn>
                              </p:par>
                            </p:childTnLst>
                          </p:cTn>
                        </p:par>
                        <p:par>
                          <p:cTn id="78" fill="hold">
                            <p:stCondLst>
                              <p:cond delay="1000"/>
                            </p:stCondLst>
                            <p:childTnLst>
                              <p:par>
                                <p:cTn id="79" presetID="17" presetClass="entr" presetSubtype="2" fill="hold" grpId="0" nodeType="afterEffect">
                                  <p:stCondLst>
                                    <p:cond delay="0"/>
                                  </p:stCondLst>
                                  <p:childTnLst>
                                    <p:set>
                                      <p:cBhvr>
                                        <p:cTn id="80" dur="1" fill="hold">
                                          <p:stCondLst>
                                            <p:cond delay="0"/>
                                          </p:stCondLst>
                                        </p:cTn>
                                        <p:tgtEl>
                                          <p:spTgt spid="100"/>
                                        </p:tgtEl>
                                        <p:attrNameLst>
                                          <p:attrName>style.visibility</p:attrName>
                                        </p:attrNameLst>
                                      </p:cBhvr>
                                      <p:to>
                                        <p:strVal val="visible"/>
                                      </p:to>
                                    </p:set>
                                    <p:anim calcmode="lin" valueType="num">
                                      <p:cBhvr>
                                        <p:cTn id="81" dur="500" fill="hold"/>
                                        <p:tgtEl>
                                          <p:spTgt spid="100"/>
                                        </p:tgtEl>
                                        <p:attrNameLst>
                                          <p:attrName>ppt_x</p:attrName>
                                        </p:attrNameLst>
                                      </p:cBhvr>
                                      <p:tavLst>
                                        <p:tav tm="0">
                                          <p:val>
                                            <p:strVal val="#ppt_x+#ppt_w/2"/>
                                          </p:val>
                                        </p:tav>
                                        <p:tav tm="100000">
                                          <p:val>
                                            <p:strVal val="#ppt_x"/>
                                          </p:val>
                                        </p:tav>
                                      </p:tavLst>
                                    </p:anim>
                                    <p:anim calcmode="lin" valueType="num">
                                      <p:cBhvr>
                                        <p:cTn id="82" dur="500" fill="hold"/>
                                        <p:tgtEl>
                                          <p:spTgt spid="100"/>
                                        </p:tgtEl>
                                        <p:attrNameLst>
                                          <p:attrName>ppt_y</p:attrName>
                                        </p:attrNameLst>
                                      </p:cBhvr>
                                      <p:tavLst>
                                        <p:tav tm="0">
                                          <p:val>
                                            <p:strVal val="#ppt_y"/>
                                          </p:val>
                                        </p:tav>
                                        <p:tav tm="100000">
                                          <p:val>
                                            <p:strVal val="#ppt_y"/>
                                          </p:val>
                                        </p:tav>
                                      </p:tavLst>
                                    </p:anim>
                                    <p:anim calcmode="lin" valueType="num">
                                      <p:cBhvr>
                                        <p:cTn id="83" dur="500" fill="hold"/>
                                        <p:tgtEl>
                                          <p:spTgt spid="100"/>
                                        </p:tgtEl>
                                        <p:attrNameLst>
                                          <p:attrName>ppt_w</p:attrName>
                                        </p:attrNameLst>
                                      </p:cBhvr>
                                      <p:tavLst>
                                        <p:tav tm="0">
                                          <p:val>
                                            <p:fltVal val="0"/>
                                          </p:val>
                                        </p:tav>
                                        <p:tav tm="100000">
                                          <p:val>
                                            <p:strVal val="#ppt_w"/>
                                          </p:val>
                                        </p:tav>
                                      </p:tavLst>
                                    </p:anim>
                                    <p:anim calcmode="lin" valueType="num">
                                      <p:cBhvr>
                                        <p:cTn id="84" dur="500" fill="hold"/>
                                        <p:tgtEl>
                                          <p:spTgt spid="100"/>
                                        </p:tgtEl>
                                        <p:attrNameLst>
                                          <p:attrName>ppt_h</p:attrName>
                                        </p:attrNameLst>
                                      </p:cBhvr>
                                      <p:tavLst>
                                        <p:tav tm="0">
                                          <p:val>
                                            <p:strVal val="#ppt_h"/>
                                          </p:val>
                                        </p:tav>
                                        <p:tav tm="100000">
                                          <p:val>
                                            <p:strVal val="#ppt_h"/>
                                          </p:val>
                                        </p:tav>
                                      </p:tavLst>
                                    </p:anim>
                                  </p:childTnLst>
                                </p:cTn>
                              </p:par>
                            </p:childTnLst>
                          </p:cTn>
                        </p:par>
                        <p:par>
                          <p:cTn id="85" fill="hold">
                            <p:stCondLst>
                              <p:cond delay="1500"/>
                            </p:stCondLst>
                            <p:childTnLst>
                              <p:par>
                                <p:cTn id="86" presetID="6" presetClass="entr" presetSubtype="16" fill="hold" nodeType="after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circle(in)">
                                      <p:cBhvr>
                                        <p:cTn id="88" dur="500"/>
                                        <p:tgtEl>
                                          <p:spTgt spid="104"/>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2" fill="hold" grpId="0" nodeType="clickEffect">
                                  <p:stCondLst>
                                    <p:cond delay="0"/>
                                  </p:stCondLst>
                                  <p:childTnLst>
                                    <p:set>
                                      <p:cBhvr>
                                        <p:cTn id="96" dur="1" fill="hold">
                                          <p:stCondLst>
                                            <p:cond delay="0"/>
                                          </p:stCondLst>
                                        </p:cTn>
                                        <p:tgtEl>
                                          <p:spTgt spid="103"/>
                                        </p:tgtEl>
                                        <p:attrNameLst>
                                          <p:attrName>style.visibility</p:attrName>
                                        </p:attrNameLst>
                                      </p:cBhvr>
                                      <p:to>
                                        <p:strVal val="visible"/>
                                      </p:to>
                                    </p:set>
                                    <p:anim calcmode="lin" valueType="num">
                                      <p:cBhvr>
                                        <p:cTn id="97" dur="500" fill="hold"/>
                                        <p:tgtEl>
                                          <p:spTgt spid="103"/>
                                        </p:tgtEl>
                                        <p:attrNameLst>
                                          <p:attrName>ppt_x</p:attrName>
                                        </p:attrNameLst>
                                      </p:cBhvr>
                                      <p:tavLst>
                                        <p:tav tm="0">
                                          <p:val>
                                            <p:strVal val="#ppt_x+#ppt_w/2"/>
                                          </p:val>
                                        </p:tav>
                                        <p:tav tm="100000">
                                          <p:val>
                                            <p:strVal val="#ppt_x"/>
                                          </p:val>
                                        </p:tav>
                                      </p:tavLst>
                                    </p:anim>
                                    <p:anim calcmode="lin" valueType="num">
                                      <p:cBhvr>
                                        <p:cTn id="98" dur="500" fill="hold"/>
                                        <p:tgtEl>
                                          <p:spTgt spid="103"/>
                                        </p:tgtEl>
                                        <p:attrNameLst>
                                          <p:attrName>ppt_y</p:attrName>
                                        </p:attrNameLst>
                                      </p:cBhvr>
                                      <p:tavLst>
                                        <p:tav tm="0">
                                          <p:val>
                                            <p:strVal val="#ppt_y"/>
                                          </p:val>
                                        </p:tav>
                                        <p:tav tm="100000">
                                          <p:val>
                                            <p:strVal val="#ppt_y"/>
                                          </p:val>
                                        </p:tav>
                                      </p:tavLst>
                                    </p:anim>
                                    <p:anim calcmode="lin" valueType="num">
                                      <p:cBhvr>
                                        <p:cTn id="99" dur="500" fill="hold"/>
                                        <p:tgtEl>
                                          <p:spTgt spid="103"/>
                                        </p:tgtEl>
                                        <p:attrNameLst>
                                          <p:attrName>ppt_w</p:attrName>
                                        </p:attrNameLst>
                                      </p:cBhvr>
                                      <p:tavLst>
                                        <p:tav tm="0">
                                          <p:val>
                                            <p:fltVal val="0"/>
                                          </p:val>
                                        </p:tav>
                                        <p:tav tm="100000">
                                          <p:val>
                                            <p:strVal val="#ppt_w"/>
                                          </p:val>
                                        </p:tav>
                                      </p:tavLst>
                                    </p:anim>
                                    <p:anim calcmode="lin" valueType="num">
                                      <p:cBhvr>
                                        <p:cTn id="100" dur="500" fill="hold"/>
                                        <p:tgtEl>
                                          <p:spTgt spid="103"/>
                                        </p:tgtEl>
                                        <p:attrNameLst>
                                          <p:attrName>ppt_h</p:attrName>
                                        </p:attrNameLst>
                                      </p:cBhvr>
                                      <p:tavLst>
                                        <p:tav tm="0">
                                          <p:val>
                                            <p:strVal val="#ppt_h"/>
                                          </p:val>
                                        </p:tav>
                                        <p:tav tm="100000">
                                          <p:val>
                                            <p:strVal val="#ppt_h"/>
                                          </p:val>
                                        </p:tav>
                                      </p:tavLst>
                                    </p:anim>
                                  </p:childTnLst>
                                </p:cTn>
                              </p:par>
                            </p:childTnLst>
                          </p:cTn>
                        </p:par>
                        <p:par>
                          <p:cTn id="101" fill="hold">
                            <p:stCondLst>
                              <p:cond delay="500"/>
                            </p:stCondLst>
                            <p:childTnLst>
                              <p:par>
                                <p:cTn id="102" presetID="17" presetClass="entr" presetSubtype="8" fill="hold" grpId="0" nodeType="afterEffect">
                                  <p:stCondLst>
                                    <p:cond delay="0"/>
                                  </p:stCondLst>
                                  <p:childTnLst>
                                    <p:set>
                                      <p:cBhvr>
                                        <p:cTn id="103" dur="1" fill="hold">
                                          <p:stCondLst>
                                            <p:cond delay="0"/>
                                          </p:stCondLst>
                                        </p:cTn>
                                        <p:tgtEl>
                                          <p:spTgt spid="82"/>
                                        </p:tgtEl>
                                        <p:attrNameLst>
                                          <p:attrName>style.visibility</p:attrName>
                                        </p:attrNameLst>
                                      </p:cBhvr>
                                      <p:to>
                                        <p:strVal val="visible"/>
                                      </p:to>
                                    </p:set>
                                    <p:anim calcmode="lin" valueType="num">
                                      <p:cBhvr>
                                        <p:cTn id="104" dur="500" fill="hold"/>
                                        <p:tgtEl>
                                          <p:spTgt spid="82"/>
                                        </p:tgtEl>
                                        <p:attrNameLst>
                                          <p:attrName>ppt_x</p:attrName>
                                        </p:attrNameLst>
                                      </p:cBhvr>
                                      <p:tavLst>
                                        <p:tav tm="0">
                                          <p:val>
                                            <p:strVal val="#ppt_x-#ppt_w/2"/>
                                          </p:val>
                                        </p:tav>
                                        <p:tav tm="100000">
                                          <p:val>
                                            <p:strVal val="#ppt_x"/>
                                          </p:val>
                                        </p:tav>
                                      </p:tavLst>
                                    </p:anim>
                                    <p:anim calcmode="lin" valueType="num">
                                      <p:cBhvr>
                                        <p:cTn id="105" dur="500" fill="hold"/>
                                        <p:tgtEl>
                                          <p:spTgt spid="82"/>
                                        </p:tgtEl>
                                        <p:attrNameLst>
                                          <p:attrName>ppt_y</p:attrName>
                                        </p:attrNameLst>
                                      </p:cBhvr>
                                      <p:tavLst>
                                        <p:tav tm="0">
                                          <p:val>
                                            <p:strVal val="#ppt_y"/>
                                          </p:val>
                                        </p:tav>
                                        <p:tav tm="100000">
                                          <p:val>
                                            <p:strVal val="#ppt_y"/>
                                          </p:val>
                                        </p:tav>
                                      </p:tavLst>
                                    </p:anim>
                                    <p:anim calcmode="lin" valueType="num">
                                      <p:cBhvr>
                                        <p:cTn id="106" dur="500" fill="hold"/>
                                        <p:tgtEl>
                                          <p:spTgt spid="82"/>
                                        </p:tgtEl>
                                        <p:attrNameLst>
                                          <p:attrName>ppt_w</p:attrName>
                                        </p:attrNameLst>
                                      </p:cBhvr>
                                      <p:tavLst>
                                        <p:tav tm="0">
                                          <p:val>
                                            <p:fltVal val="0"/>
                                          </p:val>
                                        </p:tav>
                                        <p:tav tm="100000">
                                          <p:val>
                                            <p:strVal val="#ppt_w"/>
                                          </p:val>
                                        </p:tav>
                                      </p:tavLst>
                                    </p:anim>
                                    <p:anim calcmode="lin" valueType="num">
                                      <p:cBhvr>
                                        <p:cTn id="107" dur="500" fill="hold"/>
                                        <p:tgtEl>
                                          <p:spTgt spid="82"/>
                                        </p:tgtEl>
                                        <p:attrNameLst>
                                          <p:attrName>ppt_h</p:attrName>
                                        </p:attrNameLst>
                                      </p:cBhvr>
                                      <p:tavLst>
                                        <p:tav tm="0">
                                          <p:val>
                                            <p:strVal val="#ppt_h"/>
                                          </p:val>
                                        </p:tav>
                                        <p:tav tm="100000">
                                          <p:val>
                                            <p:strVal val="#ppt_h"/>
                                          </p:val>
                                        </p:tav>
                                      </p:tavLst>
                                    </p:anim>
                                  </p:childTnLst>
                                </p:cTn>
                              </p:par>
                            </p:childTnLst>
                          </p:cTn>
                        </p:par>
                        <p:par>
                          <p:cTn id="108" fill="hold">
                            <p:stCondLst>
                              <p:cond delay="1000"/>
                            </p:stCondLst>
                            <p:childTnLst>
                              <p:par>
                                <p:cTn id="109" presetID="17" presetClass="entr" presetSubtype="8" fill="hold" grpId="0" nodeType="afterEffect">
                                  <p:stCondLst>
                                    <p:cond delay="0"/>
                                  </p:stCondLst>
                                  <p:childTnLst>
                                    <p:set>
                                      <p:cBhvr>
                                        <p:cTn id="110" dur="1" fill="hold">
                                          <p:stCondLst>
                                            <p:cond delay="0"/>
                                          </p:stCondLst>
                                        </p:cTn>
                                        <p:tgtEl>
                                          <p:spTgt spid="101"/>
                                        </p:tgtEl>
                                        <p:attrNameLst>
                                          <p:attrName>style.visibility</p:attrName>
                                        </p:attrNameLst>
                                      </p:cBhvr>
                                      <p:to>
                                        <p:strVal val="visible"/>
                                      </p:to>
                                    </p:set>
                                    <p:anim calcmode="lin" valueType="num">
                                      <p:cBhvr>
                                        <p:cTn id="111" dur="500" fill="hold"/>
                                        <p:tgtEl>
                                          <p:spTgt spid="101"/>
                                        </p:tgtEl>
                                        <p:attrNameLst>
                                          <p:attrName>ppt_x</p:attrName>
                                        </p:attrNameLst>
                                      </p:cBhvr>
                                      <p:tavLst>
                                        <p:tav tm="0">
                                          <p:val>
                                            <p:strVal val="#ppt_x-#ppt_w/2"/>
                                          </p:val>
                                        </p:tav>
                                        <p:tav tm="100000">
                                          <p:val>
                                            <p:strVal val="#ppt_x"/>
                                          </p:val>
                                        </p:tav>
                                      </p:tavLst>
                                    </p:anim>
                                    <p:anim calcmode="lin" valueType="num">
                                      <p:cBhvr>
                                        <p:cTn id="112" dur="500" fill="hold"/>
                                        <p:tgtEl>
                                          <p:spTgt spid="101"/>
                                        </p:tgtEl>
                                        <p:attrNameLst>
                                          <p:attrName>ppt_y</p:attrName>
                                        </p:attrNameLst>
                                      </p:cBhvr>
                                      <p:tavLst>
                                        <p:tav tm="0">
                                          <p:val>
                                            <p:strVal val="#ppt_y"/>
                                          </p:val>
                                        </p:tav>
                                        <p:tav tm="100000">
                                          <p:val>
                                            <p:strVal val="#ppt_y"/>
                                          </p:val>
                                        </p:tav>
                                      </p:tavLst>
                                    </p:anim>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strVal val="#ppt_h"/>
                                          </p:val>
                                        </p:tav>
                                        <p:tav tm="100000">
                                          <p:val>
                                            <p:strVal val="#ppt_h"/>
                                          </p:val>
                                        </p:tav>
                                      </p:tavLst>
                                    </p:anim>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fade">
                                      <p:cBhvr>
                                        <p:cTn id="118" dur="500"/>
                                        <p:tgtEl>
                                          <p:spTgt spid="80"/>
                                        </p:tgtEl>
                                      </p:cBhvr>
                                    </p:animEffect>
                                  </p:childTnLst>
                                </p:cTn>
                              </p:par>
                            </p:childTnLst>
                          </p:cTn>
                        </p:par>
                        <p:par>
                          <p:cTn id="119" fill="hold">
                            <p:stCondLst>
                              <p:cond delay="2000"/>
                            </p:stCondLst>
                            <p:childTnLst>
                              <p:par>
                                <p:cTn id="120" presetID="6" presetClass="entr" presetSubtype="16" fill="hold" nodeType="afterEffect">
                                  <p:stCondLst>
                                    <p:cond delay="0"/>
                                  </p:stCondLst>
                                  <p:childTnLst>
                                    <p:set>
                                      <p:cBhvr>
                                        <p:cTn id="121" dur="1" fill="hold">
                                          <p:stCondLst>
                                            <p:cond delay="0"/>
                                          </p:stCondLst>
                                        </p:cTn>
                                        <p:tgtEl>
                                          <p:spTgt spid="108"/>
                                        </p:tgtEl>
                                        <p:attrNameLst>
                                          <p:attrName>style.visibility</p:attrName>
                                        </p:attrNameLst>
                                      </p:cBhvr>
                                      <p:to>
                                        <p:strVal val="visible"/>
                                      </p:to>
                                    </p:set>
                                    <p:animEffect transition="in" filter="circle(in)">
                                      <p:cBhvr>
                                        <p:cTn id="122" dur="500"/>
                                        <p:tgtEl>
                                          <p:spTgt spid="108"/>
                                        </p:tgtEl>
                                      </p:cBhvr>
                                    </p:animEffect>
                                  </p:childTnLst>
                                </p:cTn>
                              </p:par>
                            </p:childTnLst>
                          </p:cTn>
                        </p:par>
                      </p:childTnLst>
                    </p:cTn>
                  </p:par>
                  <p:par>
                    <p:cTn id="123" fill="hold">
                      <p:stCondLst>
                        <p:cond delay="indefinite"/>
                      </p:stCondLst>
                      <p:childTnLst>
                        <p:par>
                          <p:cTn id="124" fill="hold">
                            <p:stCondLst>
                              <p:cond delay="0"/>
                            </p:stCondLst>
                            <p:childTnLst>
                              <p:par>
                                <p:cTn id="125" presetID="17" presetClass="entr" presetSubtype="8" fill="hold" grpId="0" nodeType="clickEffect">
                                  <p:stCondLst>
                                    <p:cond delay="0"/>
                                  </p:stCondLst>
                                  <p:childTnLst>
                                    <p:set>
                                      <p:cBhvr>
                                        <p:cTn id="126" dur="1" fill="hold">
                                          <p:stCondLst>
                                            <p:cond delay="0"/>
                                          </p:stCondLst>
                                        </p:cTn>
                                        <p:tgtEl>
                                          <p:spTgt spid="114"/>
                                        </p:tgtEl>
                                        <p:attrNameLst>
                                          <p:attrName>style.visibility</p:attrName>
                                        </p:attrNameLst>
                                      </p:cBhvr>
                                      <p:to>
                                        <p:strVal val="visible"/>
                                      </p:to>
                                    </p:set>
                                    <p:anim calcmode="lin" valueType="num">
                                      <p:cBhvr>
                                        <p:cTn id="127" dur="500" fill="hold"/>
                                        <p:tgtEl>
                                          <p:spTgt spid="114"/>
                                        </p:tgtEl>
                                        <p:attrNameLst>
                                          <p:attrName>ppt_x</p:attrName>
                                        </p:attrNameLst>
                                      </p:cBhvr>
                                      <p:tavLst>
                                        <p:tav tm="0">
                                          <p:val>
                                            <p:strVal val="#ppt_x-#ppt_w/2"/>
                                          </p:val>
                                        </p:tav>
                                        <p:tav tm="100000">
                                          <p:val>
                                            <p:strVal val="#ppt_x"/>
                                          </p:val>
                                        </p:tav>
                                      </p:tavLst>
                                    </p:anim>
                                    <p:anim calcmode="lin" valueType="num">
                                      <p:cBhvr>
                                        <p:cTn id="128" dur="500" fill="hold"/>
                                        <p:tgtEl>
                                          <p:spTgt spid="114"/>
                                        </p:tgtEl>
                                        <p:attrNameLst>
                                          <p:attrName>ppt_y</p:attrName>
                                        </p:attrNameLst>
                                      </p:cBhvr>
                                      <p:tavLst>
                                        <p:tav tm="0">
                                          <p:val>
                                            <p:strVal val="#ppt_y"/>
                                          </p:val>
                                        </p:tav>
                                        <p:tav tm="100000">
                                          <p:val>
                                            <p:strVal val="#ppt_y"/>
                                          </p:val>
                                        </p:tav>
                                      </p:tavLst>
                                    </p:anim>
                                    <p:anim calcmode="lin" valueType="num">
                                      <p:cBhvr>
                                        <p:cTn id="129" dur="500" fill="hold"/>
                                        <p:tgtEl>
                                          <p:spTgt spid="114"/>
                                        </p:tgtEl>
                                        <p:attrNameLst>
                                          <p:attrName>ppt_w</p:attrName>
                                        </p:attrNameLst>
                                      </p:cBhvr>
                                      <p:tavLst>
                                        <p:tav tm="0">
                                          <p:val>
                                            <p:fltVal val="0"/>
                                          </p:val>
                                        </p:tav>
                                        <p:tav tm="100000">
                                          <p:val>
                                            <p:strVal val="#ppt_w"/>
                                          </p:val>
                                        </p:tav>
                                      </p:tavLst>
                                    </p:anim>
                                    <p:anim calcmode="lin" valueType="num">
                                      <p:cBhvr>
                                        <p:cTn id="130" dur="500" fill="hold"/>
                                        <p:tgtEl>
                                          <p:spTgt spid="114"/>
                                        </p:tgtEl>
                                        <p:attrNameLst>
                                          <p:attrName>ppt_h</p:attrName>
                                        </p:attrNameLst>
                                      </p:cBhvr>
                                      <p:tavLst>
                                        <p:tav tm="0">
                                          <p:val>
                                            <p:strVal val="#ppt_h"/>
                                          </p:val>
                                        </p:tav>
                                        <p:tav tm="100000">
                                          <p:val>
                                            <p:strVal val="#ppt_h"/>
                                          </p:val>
                                        </p:tav>
                                      </p:tavLst>
                                    </p:anim>
                                  </p:childTnLst>
                                </p:cTn>
                              </p:par>
                            </p:childTnLst>
                          </p:cTn>
                        </p:par>
                        <p:par>
                          <p:cTn id="131" fill="hold">
                            <p:stCondLst>
                              <p:cond delay="500"/>
                            </p:stCondLst>
                            <p:childTnLst>
                              <p:par>
                                <p:cTn id="132" presetID="17" presetClass="entr" presetSubtype="2" fill="hold" grpId="0" nodeType="afterEffect">
                                  <p:stCondLst>
                                    <p:cond delay="0"/>
                                  </p:stCondLst>
                                  <p:childTnLst>
                                    <p:set>
                                      <p:cBhvr>
                                        <p:cTn id="133" dur="1" fill="hold">
                                          <p:stCondLst>
                                            <p:cond delay="0"/>
                                          </p:stCondLst>
                                        </p:cTn>
                                        <p:tgtEl>
                                          <p:spTgt spid="78"/>
                                        </p:tgtEl>
                                        <p:attrNameLst>
                                          <p:attrName>style.visibility</p:attrName>
                                        </p:attrNameLst>
                                      </p:cBhvr>
                                      <p:to>
                                        <p:strVal val="visible"/>
                                      </p:to>
                                    </p:set>
                                    <p:anim calcmode="lin" valueType="num">
                                      <p:cBhvr>
                                        <p:cTn id="134" dur="500" fill="hold"/>
                                        <p:tgtEl>
                                          <p:spTgt spid="78"/>
                                        </p:tgtEl>
                                        <p:attrNameLst>
                                          <p:attrName>ppt_x</p:attrName>
                                        </p:attrNameLst>
                                      </p:cBhvr>
                                      <p:tavLst>
                                        <p:tav tm="0">
                                          <p:val>
                                            <p:strVal val="#ppt_x+#ppt_w/2"/>
                                          </p:val>
                                        </p:tav>
                                        <p:tav tm="100000">
                                          <p:val>
                                            <p:strVal val="#ppt_x"/>
                                          </p:val>
                                        </p:tav>
                                      </p:tavLst>
                                    </p:anim>
                                    <p:anim calcmode="lin" valueType="num">
                                      <p:cBhvr>
                                        <p:cTn id="135" dur="500" fill="hold"/>
                                        <p:tgtEl>
                                          <p:spTgt spid="78"/>
                                        </p:tgtEl>
                                        <p:attrNameLst>
                                          <p:attrName>ppt_y</p:attrName>
                                        </p:attrNameLst>
                                      </p:cBhvr>
                                      <p:tavLst>
                                        <p:tav tm="0">
                                          <p:val>
                                            <p:strVal val="#ppt_y"/>
                                          </p:val>
                                        </p:tav>
                                        <p:tav tm="100000">
                                          <p:val>
                                            <p:strVal val="#ppt_y"/>
                                          </p:val>
                                        </p:tav>
                                      </p:tavLst>
                                    </p:anim>
                                    <p:anim calcmode="lin" valueType="num">
                                      <p:cBhvr>
                                        <p:cTn id="136" dur="500" fill="hold"/>
                                        <p:tgtEl>
                                          <p:spTgt spid="78"/>
                                        </p:tgtEl>
                                        <p:attrNameLst>
                                          <p:attrName>ppt_w</p:attrName>
                                        </p:attrNameLst>
                                      </p:cBhvr>
                                      <p:tavLst>
                                        <p:tav tm="0">
                                          <p:val>
                                            <p:fltVal val="0"/>
                                          </p:val>
                                        </p:tav>
                                        <p:tav tm="100000">
                                          <p:val>
                                            <p:strVal val="#ppt_w"/>
                                          </p:val>
                                        </p:tav>
                                      </p:tavLst>
                                    </p:anim>
                                    <p:anim calcmode="lin" valueType="num">
                                      <p:cBhvr>
                                        <p:cTn id="137" dur="500" fill="hold"/>
                                        <p:tgtEl>
                                          <p:spTgt spid="78"/>
                                        </p:tgtEl>
                                        <p:attrNameLst>
                                          <p:attrName>ppt_h</p:attrName>
                                        </p:attrNameLst>
                                      </p:cBhvr>
                                      <p:tavLst>
                                        <p:tav tm="0">
                                          <p:val>
                                            <p:strVal val="#ppt_h"/>
                                          </p:val>
                                        </p:tav>
                                        <p:tav tm="100000">
                                          <p:val>
                                            <p:strVal val="#ppt_h"/>
                                          </p:val>
                                        </p:tav>
                                      </p:tavLst>
                                    </p:anim>
                                  </p:childTnLst>
                                </p:cTn>
                              </p:par>
                            </p:childTnLst>
                          </p:cTn>
                        </p:par>
                        <p:par>
                          <p:cTn id="138" fill="hold">
                            <p:stCondLst>
                              <p:cond delay="1000"/>
                            </p:stCondLst>
                            <p:childTnLst>
                              <p:par>
                                <p:cTn id="139" presetID="17" presetClass="entr" presetSubtype="2" fill="hold" grpId="0" nodeType="afterEffect">
                                  <p:stCondLst>
                                    <p:cond delay="0"/>
                                  </p:stCondLst>
                                  <p:childTnLst>
                                    <p:set>
                                      <p:cBhvr>
                                        <p:cTn id="140" dur="1" fill="hold">
                                          <p:stCondLst>
                                            <p:cond delay="0"/>
                                          </p:stCondLst>
                                        </p:cTn>
                                        <p:tgtEl>
                                          <p:spTgt spid="112"/>
                                        </p:tgtEl>
                                        <p:attrNameLst>
                                          <p:attrName>style.visibility</p:attrName>
                                        </p:attrNameLst>
                                      </p:cBhvr>
                                      <p:to>
                                        <p:strVal val="visible"/>
                                      </p:to>
                                    </p:set>
                                    <p:anim calcmode="lin" valueType="num">
                                      <p:cBhvr>
                                        <p:cTn id="141" dur="500" fill="hold"/>
                                        <p:tgtEl>
                                          <p:spTgt spid="112"/>
                                        </p:tgtEl>
                                        <p:attrNameLst>
                                          <p:attrName>ppt_x</p:attrName>
                                        </p:attrNameLst>
                                      </p:cBhvr>
                                      <p:tavLst>
                                        <p:tav tm="0">
                                          <p:val>
                                            <p:strVal val="#ppt_x+#ppt_w/2"/>
                                          </p:val>
                                        </p:tav>
                                        <p:tav tm="100000">
                                          <p:val>
                                            <p:strVal val="#ppt_x"/>
                                          </p:val>
                                        </p:tav>
                                      </p:tavLst>
                                    </p:anim>
                                    <p:anim calcmode="lin" valueType="num">
                                      <p:cBhvr>
                                        <p:cTn id="142" dur="500" fill="hold"/>
                                        <p:tgtEl>
                                          <p:spTgt spid="112"/>
                                        </p:tgtEl>
                                        <p:attrNameLst>
                                          <p:attrName>ppt_y</p:attrName>
                                        </p:attrNameLst>
                                      </p:cBhvr>
                                      <p:tavLst>
                                        <p:tav tm="0">
                                          <p:val>
                                            <p:strVal val="#ppt_y"/>
                                          </p:val>
                                        </p:tav>
                                        <p:tav tm="100000">
                                          <p:val>
                                            <p:strVal val="#ppt_y"/>
                                          </p:val>
                                        </p:tav>
                                      </p:tavLst>
                                    </p:anim>
                                    <p:anim calcmode="lin" valueType="num">
                                      <p:cBhvr>
                                        <p:cTn id="143" dur="500" fill="hold"/>
                                        <p:tgtEl>
                                          <p:spTgt spid="112"/>
                                        </p:tgtEl>
                                        <p:attrNameLst>
                                          <p:attrName>ppt_w</p:attrName>
                                        </p:attrNameLst>
                                      </p:cBhvr>
                                      <p:tavLst>
                                        <p:tav tm="0">
                                          <p:val>
                                            <p:fltVal val="0"/>
                                          </p:val>
                                        </p:tav>
                                        <p:tav tm="100000">
                                          <p:val>
                                            <p:strVal val="#ppt_w"/>
                                          </p:val>
                                        </p:tav>
                                      </p:tavLst>
                                    </p:anim>
                                    <p:anim calcmode="lin" valueType="num">
                                      <p:cBhvr>
                                        <p:cTn id="144" dur="500" fill="hold"/>
                                        <p:tgtEl>
                                          <p:spTgt spid="112"/>
                                        </p:tgtEl>
                                        <p:attrNameLst>
                                          <p:attrName>ppt_h</p:attrName>
                                        </p:attrNameLst>
                                      </p:cBhvr>
                                      <p:tavLst>
                                        <p:tav tm="0">
                                          <p:val>
                                            <p:strVal val="#ppt_h"/>
                                          </p:val>
                                        </p:tav>
                                        <p:tav tm="100000">
                                          <p:val>
                                            <p:strVal val="#ppt_h"/>
                                          </p:val>
                                        </p:tav>
                                      </p:tavLst>
                                    </p:anim>
                                  </p:childTnLst>
                                </p:cTn>
                              </p:par>
                            </p:childTnLst>
                          </p:cTn>
                        </p:par>
                        <p:par>
                          <p:cTn id="145" fill="hold">
                            <p:stCondLst>
                              <p:cond delay="1500"/>
                            </p:stCondLst>
                            <p:childTnLst>
                              <p:par>
                                <p:cTn id="146" presetID="10" presetClass="entr" presetSubtype="0" fill="hold" grpId="0" nodeType="after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childTnLst>
                          </p:cTn>
                        </p:par>
                        <p:par>
                          <p:cTn id="149" fill="hold">
                            <p:stCondLst>
                              <p:cond delay="2000"/>
                            </p:stCondLst>
                            <p:childTnLst>
                              <p:par>
                                <p:cTn id="150" presetID="6" presetClass="entr" presetSubtype="16" fill="hold" nodeType="afterEffect">
                                  <p:stCondLst>
                                    <p:cond delay="0"/>
                                  </p:stCondLst>
                                  <p:childTnLst>
                                    <p:set>
                                      <p:cBhvr>
                                        <p:cTn id="151" dur="1" fill="hold">
                                          <p:stCondLst>
                                            <p:cond delay="0"/>
                                          </p:stCondLst>
                                        </p:cTn>
                                        <p:tgtEl>
                                          <p:spTgt spid="116"/>
                                        </p:tgtEl>
                                        <p:attrNameLst>
                                          <p:attrName>style.visibility</p:attrName>
                                        </p:attrNameLst>
                                      </p:cBhvr>
                                      <p:to>
                                        <p:strVal val="visible"/>
                                      </p:to>
                                    </p:set>
                                    <p:animEffect transition="in" filter="circle(in)">
                                      <p:cBhvr>
                                        <p:cTn id="152" dur="500"/>
                                        <p:tgtEl>
                                          <p:spTgt spid="11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2" fill="hold" grpId="0" nodeType="clickEffect">
                                  <p:stCondLst>
                                    <p:cond delay="0"/>
                                  </p:stCondLst>
                                  <p:childTnLst>
                                    <p:set>
                                      <p:cBhvr>
                                        <p:cTn id="156" dur="1" fill="hold">
                                          <p:stCondLst>
                                            <p:cond delay="0"/>
                                          </p:stCondLst>
                                        </p:cTn>
                                        <p:tgtEl>
                                          <p:spTgt spid="115"/>
                                        </p:tgtEl>
                                        <p:attrNameLst>
                                          <p:attrName>style.visibility</p:attrName>
                                        </p:attrNameLst>
                                      </p:cBhvr>
                                      <p:to>
                                        <p:strVal val="visible"/>
                                      </p:to>
                                    </p:set>
                                    <p:anim calcmode="lin" valueType="num">
                                      <p:cBhvr>
                                        <p:cTn id="157" dur="500" fill="hold"/>
                                        <p:tgtEl>
                                          <p:spTgt spid="115"/>
                                        </p:tgtEl>
                                        <p:attrNameLst>
                                          <p:attrName>ppt_x</p:attrName>
                                        </p:attrNameLst>
                                      </p:cBhvr>
                                      <p:tavLst>
                                        <p:tav tm="0">
                                          <p:val>
                                            <p:strVal val="#ppt_x+#ppt_w/2"/>
                                          </p:val>
                                        </p:tav>
                                        <p:tav tm="100000">
                                          <p:val>
                                            <p:strVal val="#ppt_x"/>
                                          </p:val>
                                        </p:tav>
                                      </p:tavLst>
                                    </p:anim>
                                    <p:anim calcmode="lin" valueType="num">
                                      <p:cBhvr>
                                        <p:cTn id="158" dur="500" fill="hold"/>
                                        <p:tgtEl>
                                          <p:spTgt spid="115"/>
                                        </p:tgtEl>
                                        <p:attrNameLst>
                                          <p:attrName>ppt_y</p:attrName>
                                        </p:attrNameLst>
                                      </p:cBhvr>
                                      <p:tavLst>
                                        <p:tav tm="0">
                                          <p:val>
                                            <p:strVal val="#ppt_y"/>
                                          </p:val>
                                        </p:tav>
                                        <p:tav tm="100000">
                                          <p:val>
                                            <p:strVal val="#ppt_y"/>
                                          </p:val>
                                        </p:tav>
                                      </p:tavLst>
                                    </p:anim>
                                    <p:anim calcmode="lin" valueType="num">
                                      <p:cBhvr>
                                        <p:cTn id="159" dur="500" fill="hold"/>
                                        <p:tgtEl>
                                          <p:spTgt spid="115"/>
                                        </p:tgtEl>
                                        <p:attrNameLst>
                                          <p:attrName>ppt_w</p:attrName>
                                        </p:attrNameLst>
                                      </p:cBhvr>
                                      <p:tavLst>
                                        <p:tav tm="0">
                                          <p:val>
                                            <p:fltVal val="0"/>
                                          </p:val>
                                        </p:tav>
                                        <p:tav tm="100000">
                                          <p:val>
                                            <p:strVal val="#ppt_w"/>
                                          </p:val>
                                        </p:tav>
                                      </p:tavLst>
                                    </p:anim>
                                    <p:anim calcmode="lin" valueType="num">
                                      <p:cBhvr>
                                        <p:cTn id="160" dur="500" fill="hold"/>
                                        <p:tgtEl>
                                          <p:spTgt spid="115"/>
                                        </p:tgtEl>
                                        <p:attrNameLst>
                                          <p:attrName>ppt_h</p:attrName>
                                        </p:attrNameLst>
                                      </p:cBhvr>
                                      <p:tavLst>
                                        <p:tav tm="0">
                                          <p:val>
                                            <p:strVal val="#ppt_h"/>
                                          </p:val>
                                        </p:tav>
                                        <p:tav tm="100000">
                                          <p:val>
                                            <p:strVal val="#ppt_h"/>
                                          </p:val>
                                        </p:tav>
                                      </p:tavLst>
                                    </p:anim>
                                  </p:childTnLst>
                                </p:cTn>
                              </p:par>
                            </p:childTnLst>
                          </p:cTn>
                        </p:par>
                        <p:par>
                          <p:cTn id="161" fill="hold">
                            <p:stCondLst>
                              <p:cond delay="500"/>
                            </p:stCondLst>
                            <p:childTnLst>
                              <p:par>
                                <p:cTn id="162" presetID="17" presetClass="entr" presetSubtype="8" fill="hold" grpId="0" nodeType="afterEffect">
                                  <p:stCondLst>
                                    <p:cond delay="0"/>
                                  </p:stCondLst>
                                  <p:childTnLst>
                                    <p:set>
                                      <p:cBhvr>
                                        <p:cTn id="163" dur="1" fill="hold">
                                          <p:stCondLst>
                                            <p:cond delay="0"/>
                                          </p:stCondLst>
                                        </p:cTn>
                                        <p:tgtEl>
                                          <p:spTgt spid="74"/>
                                        </p:tgtEl>
                                        <p:attrNameLst>
                                          <p:attrName>style.visibility</p:attrName>
                                        </p:attrNameLst>
                                      </p:cBhvr>
                                      <p:to>
                                        <p:strVal val="visible"/>
                                      </p:to>
                                    </p:set>
                                    <p:anim calcmode="lin" valueType="num">
                                      <p:cBhvr>
                                        <p:cTn id="164" dur="500" fill="hold"/>
                                        <p:tgtEl>
                                          <p:spTgt spid="74"/>
                                        </p:tgtEl>
                                        <p:attrNameLst>
                                          <p:attrName>ppt_x</p:attrName>
                                        </p:attrNameLst>
                                      </p:cBhvr>
                                      <p:tavLst>
                                        <p:tav tm="0">
                                          <p:val>
                                            <p:strVal val="#ppt_x-#ppt_w/2"/>
                                          </p:val>
                                        </p:tav>
                                        <p:tav tm="100000">
                                          <p:val>
                                            <p:strVal val="#ppt_x"/>
                                          </p:val>
                                        </p:tav>
                                      </p:tavLst>
                                    </p:anim>
                                    <p:anim calcmode="lin" valueType="num">
                                      <p:cBhvr>
                                        <p:cTn id="165" dur="500" fill="hold"/>
                                        <p:tgtEl>
                                          <p:spTgt spid="74"/>
                                        </p:tgtEl>
                                        <p:attrNameLst>
                                          <p:attrName>ppt_y</p:attrName>
                                        </p:attrNameLst>
                                      </p:cBhvr>
                                      <p:tavLst>
                                        <p:tav tm="0">
                                          <p:val>
                                            <p:strVal val="#ppt_y"/>
                                          </p:val>
                                        </p:tav>
                                        <p:tav tm="100000">
                                          <p:val>
                                            <p:strVal val="#ppt_y"/>
                                          </p:val>
                                        </p:tav>
                                      </p:tavLst>
                                    </p:anim>
                                    <p:anim calcmode="lin" valueType="num">
                                      <p:cBhvr>
                                        <p:cTn id="166" dur="500" fill="hold"/>
                                        <p:tgtEl>
                                          <p:spTgt spid="74"/>
                                        </p:tgtEl>
                                        <p:attrNameLst>
                                          <p:attrName>ppt_w</p:attrName>
                                        </p:attrNameLst>
                                      </p:cBhvr>
                                      <p:tavLst>
                                        <p:tav tm="0">
                                          <p:val>
                                            <p:fltVal val="0"/>
                                          </p:val>
                                        </p:tav>
                                        <p:tav tm="100000">
                                          <p:val>
                                            <p:strVal val="#ppt_w"/>
                                          </p:val>
                                        </p:tav>
                                      </p:tavLst>
                                    </p:anim>
                                    <p:anim calcmode="lin" valueType="num">
                                      <p:cBhvr>
                                        <p:cTn id="167" dur="500" fill="hold"/>
                                        <p:tgtEl>
                                          <p:spTgt spid="74"/>
                                        </p:tgtEl>
                                        <p:attrNameLst>
                                          <p:attrName>ppt_h</p:attrName>
                                        </p:attrNameLst>
                                      </p:cBhvr>
                                      <p:tavLst>
                                        <p:tav tm="0">
                                          <p:val>
                                            <p:strVal val="#ppt_h"/>
                                          </p:val>
                                        </p:tav>
                                        <p:tav tm="100000">
                                          <p:val>
                                            <p:strVal val="#ppt_h"/>
                                          </p:val>
                                        </p:tav>
                                      </p:tavLst>
                                    </p:anim>
                                  </p:childTnLst>
                                </p:cTn>
                              </p:par>
                            </p:childTnLst>
                          </p:cTn>
                        </p:par>
                        <p:par>
                          <p:cTn id="168" fill="hold">
                            <p:stCondLst>
                              <p:cond delay="1000"/>
                            </p:stCondLst>
                            <p:childTnLst>
                              <p:par>
                                <p:cTn id="169" presetID="17" presetClass="entr" presetSubtype="8" fill="hold" grpId="0" nodeType="afterEffect">
                                  <p:stCondLst>
                                    <p:cond delay="0"/>
                                  </p:stCondLst>
                                  <p:childTnLst>
                                    <p:set>
                                      <p:cBhvr>
                                        <p:cTn id="170" dur="1" fill="hold">
                                          <p:stCondLst>
                                            <p:cond delay="0"/>
                                          </p:stCondLst>
                                        </p:cTn>
                                        <p:tgtEl>
                                          <p:spTgt spid="113"/>
                                        </p:tgtEl>
                                        <p:attrNameLst>
                                          <p:attrName>style.visibility</p:attrName>
                                        </p:attrNameLst>
                                      </p:cBhvr>
                                      <p:to>
                                        <p:strVal val="visible"/>
                                      </p:to>
                                    </p:set>
                                    <p:anim calcmode="lin" valueType="num">
                                      <p:cBhvr>
                                        <p:cTn id="171" dur="500" fill="hold"/>
                                        <p:tgtEl>
                                          <p:spTgt spid="113"/>
                                        </p:tgtEl>
                                        <p:attrNameLst>
                                          <p:attrName>ppt_x</p:attrName>
                                        </p:attrNameLst>
                                      </p:cBhvr>
                                      <p:tavLst>
                                        <p:tav tm="0">
                                          <p:val>
                                            <p:strVal val="#ppt_x-#ppt_w/2"/>
                                          </p:val>
                                        </p:tav>
                                        <p:tav tm="100000">
                                          <p:val>
                                            <p:strVal val="#ppt_x"/>
                                          </p:val>
                                        </p:tav>
                                      </p:tavLst>
                                    </p:anim>
                                    <p:anim calcmode="lin" valueType="num">
                                      <p:cBhvr>
                                        <p:cTn id="172" dur="500" fill="hold"/>
                                        <p:tgtEl>
                                          <p:spTgt spid="113"/>
                                        </p:tgtEl>
                                        <p:attrNameLst>
                                          <p:attrName>ppt_y</p:attrName>
                                        </p:attrNameLst>
                                      </p:cBhvr>
                                      <p:tavLst>
                                        <p:tav tm="0">
                                          <p:val>
                                            <p:strVal val="#ppt_y"/>
                                          </p:val>
                                        </p:tav>
                                        <p:tav tm="100000">
                                          <p:val>
                                            <p:strVal val="#ppt_y"/>
                                          </p:val>
                                        </p:tav>
                                      </p:tavLst>
                                    </p:anim>
                                    <p:anim calcmode="lin" valueType="num">
                                      <p:cBhvr>
                                        <p:cTn id="173" dur="500" fill="hold"/>
                                        <p:tgtEl>
                                          <p:spTgt spid="113"/>
                                        </p:tgtEl>
                                        <p:attrNameLst>
                                          <p:attrName>ppt_w</p:attrName>
                                        </p:attrNameLst>
                                      </p:cBhvr>
                                      <p:tavLst>
                                        <p:tav tm="0">
                                          <p:val>
                                            <p:fltVal val="0"/>
                                          </p:val>
                                        </p:tav>
                                        <p:tav tm="100000">
                                          <p:val>
                                            <p:strVal val="#ppt_w"/>
                                          </p:val>
                                        </p:tav>
                                      </p:tavLst>
                                    </p:anim>
                                    <p:anim calcmode="lin" valueType="num">
                                      <p:cBhvr>
                                        <p:cTn id="174" dur="500" fill="hold"/>
                                        <p:tgtEl>
                                          <p:spTgt spid="113"/>
                                        </p:tgtEl>
                                        <p:attrNameLst>
                                          <p:attrName>ppt_h</p:attrName>
                                        </p:attrNameLst>
                                      </p:cBhvr>
                                      <p:tavLst>
                                        <p:tav tm="0">
                                          <p:val>
                                            <p:strVal val="#ppt_h"/>
                                          </p:val>
                                        </p:tav>
                                        <p:tav tm="100000">
                                          <p:val>
                                            <p:strVal val="#ppt_h"/>
                                          </p:val>
                                        </p:tav>
                                      </p:tavLst>
                                    </p:anim>
                                  </p:childTnLst>
                                </p:cTn>
                              </p:par>
                            </p:childTnLst>
                          </p:cTn>
                        </p:par>
                        <p:par>
                          <p:cTn id="175" fill="hold">
                            <p:stCondLst>
                              <p:cond delay="1500"/>
                            </p:stCondLst>
                            <p:childTnLst>
                              <p:par>
                                <p:cTn id="176" presetID="10" presetClass="entr" presetSubtype="0" fill="hold" grpId="0" nodeType="after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fade">
                                      <p:cBhvr>
                                        <p:cTn id="178" dur="500"/>
                                        <p:tgtEl>
                                          <p:spTgt spid="73"/>
                                        </p:tgtEl>
                                      </p:cBhvr>
                                    </p:animEffect>
                                  </p:childTnLst>
                                </p:cTn>
                              </p:par>
                            </p:childTnLst>
                          </p:cTn>
                        </p:par>
                        <p:par>
                          <p:cTn id="179" fill="hold">
                            <p:stCondLst>
                              <p:cond delay="2000"/>
                            </p:stCondLst>
                            <p:childTnLst>
                              <p:par>
                                <p:cTn id="180" presetID="6" presetClass="entr" presetSubtype="16" fill="hold" nodeType="after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circle(in)">
                                      <p:cBhvr>
                                        <p:cTn id="182" dur="500"/>
                                        <p:tgtEl>
                                          <p:spTgt spid="120"/>
                                        </p:tgtEl>
                                      </p:cBhvr>
                                    </p:animEffect>
                                  </p:childTnLst>
                                </p:cTn>
                              </p:par>
                            </p:childTnLst>
                          </p:cTn>
                        </p:par>
                      </p:childTnLst>
                    </p:cTn>
                  </p:par>
                  <p:par>
                    <p:cTn id="183" fill="hold">
                      <p:stCondLst>
                        <p:cond delay="indefinite"/>
                      </p:stCondLst>
                      <p:childTnLst>
                        <p:par>
                          <p:cTn id="184" fill="hold">
                            <p:stCondLst>
                              <p:cond delay="0"/>
                            </p:stCondLst>
                            <p:childTnLst>
                              <p:par>
                                <p:cTn id="185" presetID="17" presetClass="entr" presetSubtype="8" fill="hold" grpId="0" nodeType="clickEffect">
                                  <p:stCondLst>
                                    <p:cond delay="0"/>
                                  </p:stCondLst>
                                  <p:childTnLst>
                                    <p:set>
                                      <p:cBhvr>
                                        <p:cTn id="186" dur="1" fill="hold">
                                          <p:stCondLst>
                                            <p:cond delay="0"/>
                                          </p:stCondLst>
                                        </p:cTn>
                                        <p:tgtEl>
                                          <p:spTgt spid="126"/>
                                        </p:tgtEl>
                                        <p:attrNameLst>
                                          <p:attrName>style.visibility</p:attrName>
                                        </p:attrNameLst>
                                      </p:cBhvr>
                                      <p:to>
                                        <p:strVal val="visible"/>
                                      </p:to>
                                    </p:set>
                                    <p:anim calcmode="lin" valueType="num">
                                      <p:cBhvr>
                                        <p:cTn id="187" dur="500" fill="hold"/>
                                        <p:tgtEl>
                                          <p:spTgt spid="126"/>
                                        </p:tgtEl>
                                        <p:attrNameLst>
                                          <p:attrName>ppt_x</p:attrName>
                                        </p:attrNameLst>
                                      </p:cBhvr>
                                      <p:tavLst>
                                        <p:tav tm="0">
                                          <p:val>
                                            <p:strVal val="#ppt_x-#ppt_w/2"/>
                                          </p:val>
                                        </p:tav>
                                        <p:tav tm="100000">
                                          <p:val>
                                            <p:strVal val="#ppt_x"/>
                                          </p:val>
                                        </p:tav>
                                      </p:tavLst>
                                    </p:anim>
                                    <p:anim calcmode="lin" valueType="num">
                                      <p:cBhvr>
                                        <p:cTn id="188" dur="500" fill="hold"/>
                                        <p:tgtEl>
                                          <p:spTgt spid="126"/>
                                        </p:tgtEl>
                                        <p:attrNameLst>
                                          <p:attrName>ppt_y</p:attrName>
                                        </p:attrNameLst>
                                      </p:cBhvr>
                                      <p:tavLst>
                                        <p:tav tm="0">
                                          <p:val>
                                            <p:strVal val="#ppt_y"/>
                                          </p:val>
                                        </p:tav>
                                        <p:tav tm="100000">
                                          <p:val>
                                            <p:strVal val="#ppt_y"/>
                                          </p:val>
                                        </p:tav>
                                      </p:tavLst>
                                    </p:anim>
                                    <p:anim calcmode="lin" valueType="num">
                                      <p:cBhvr>
                                        <p:cTn id="189" dur="500" fill="hold"/>
                                        <p:tgtEl>
                                          <p:spTgt spid="126"/>
                                        </p:tgtEl>
                                        <p:attrNameLst>
                                          <p:attrName>ppt_w</p:attrName>
                                        </p:attrNameLst>
                                      </p:cBhvr>
                                      <p:tavLst>
                                        <p:tav tm="0">
                                          <p:val>
                                            <p:fltVal val="0"/>
                                          </p:val>
                                        </p:tav>
                                        <p:tav tm="100000">
                                          <p:val>
                                            <p:strVal val="#ppt_w"/>
                                          </p:val>
                                        </p:tav>
                                      </p:tavLst>
                                    </p:anim>
                                    <p:anim calcmode="lin" valueType="num">
                                      <p:cBhvr>
                                        <p:cTn id="190" dur="500" fill="hold"/>
                                        <p:tgtEl>
                                          <p:spTgt spid="126"/>
                                        </p:tgtEl>
                                        <p:attrNameLst>
                                          <p:attrName>ppt_h</p:attrName>
                                        </p:attrNameLst>
                                      </p:cBhvr>
                                      <p:tavLst>
                                        <p:tav tm="0">
                                          <p:val>
                                            <p:strVal val="#ppt_h"/>
                                          </p:val>
                                        </p:tav>
                                        <p:tav tm="100000">
                                          <p:val>
                                            <p:strVal val="#ppt_h"/>
                                          </p:val>
                                        </p:tav>
                                      </p:tavLst>
                                    </p:anim>
                                  </p:childTnLst>
                                </p:cTn>
                              </p:par>
                            </p:childTnLst>
                          </p:cTn>
                        </p:par>
                        <p:par>
                          <p:cTn id="191" fill="hold">
                            <p:stCondLst>
                              <p:cond delay="500"/>
                            </p:stCondLst>
                            <p:childTnLst>
                              <p:par>
                                <p:cTn id="192" presetID="17" presetClass="entr" presetSubtype="2" fill="hold" grpId="0" nodeType="afterEffect">
                                  <p:stCondLst>
                                    <p:cond delay="0"/>
                                  </p:stCondLst>
                                  <p:childTnLst>
                                    <p:set>
                                      <p:cBhvr>
                                        <p:cTn id="193" dur="1" fill="hold">
                                          <p:stCondLst>
                                            <p:cond delay="0"/>
                                          </p:stCondLst>
                                        </p:cTn>
                                        <p:tgtEl>
                                          <p:spTgt spid="76"/>
                                        </p:tgtEl>
                                        <p:attrNameLst>
                                          <p:attrName>style.visibility</p:attrName>
                                        </p:attrNameLst>
                                      </p:cBhvr>
                                      <p:to>
                                        <p:strVal val="visible"/>
                                      </p:to>
                                    </p:set>
                                    <p:anim calcmode="lin" valueType="num">
                                      <p:cBhvr>
                                        <p:cTn id="194" dur="500" fill="hold"/>
                                        <p:tgtEl>
                                          <p:spTgt spid="76"/>
                                        </p:tgtEl>
                                        <p:attrNameLst>
                                          <p:attrName>ppt_x</p:attrName>
                                        </p:attrNameLst>
                                      </p:cBhvr>
                                      <p:tavLst>
                                        <p:tav tm="0">
                                          <p:val>
                                            <p:strVal val="#ppt_x+#ppt_w/2"/>
                                          </p:val>
                                        </p:tav>
                                        <p:tav tm="100000">
                                          <p:val>
                                            <p:strVal val="#ppt_x"/>
                                          </p:val>
                                        </p:tav>
                                      </p:tavLst>
                                    </p:anim>
                                    <p:anim calcmode="lin" valueType="num">
                                      <p:cBhvr>
                                        <p:cTn id="195" dur="500" fill="hold"/>
                                        <p:tgtEl>
                                          <p:spTgt spid="76"/>
                                        </p:tgtEl>
                                        <p:attrNameLst>
                                          <p:attrName>ppt_y</p:attrName>
                                        </p:attrNameLst>
                                      </p:cBhvr>
                                      <p:tavLst>
                                        <p:tav tm="0">
                                          <p:val>
                                            <p:strVal val="#ppt_y"/>
                                          </p:val>
                                        </p:tav>
                                        <p:tav tm="100000">
                                          <p:val>
                                            <p:strVal val="#ppt_y"/>
                                          </p:val>
                                        </p:tav>
                                      </p:tavLst>
                                    </p:anim>
                                    <p:anim calcmode="lin" valueType="num">
                                      <p:cBhvr>
                                        <p:cTn id="196" dur="500" fill="hold"/>
                                        <p:tgtEl>
                                          <p:spTgt spid="76"/>
                                        </p:tgtEl>
                                        <p:attrNameLst>
                                          <p:attrName>ppt_w</p:attrName>
                                        </p:attrNameLst>
                                      </p:cBhvr>
                                      <p:tavLst>
                                        <p:tav tm="0">
                                          <p:val>
                                            <p:fltVal val="0"/>
                                          </p:val>
                                        </p:tav>
                                        <p:tav tm="100000">
                                          <p:val>
                                            <p:strVal val="#ppt_w"/>
                                          </p:val>
                                        </p:tav>
                                      </p:tavLst>
                                    </p:anim>
                                    <p:anim calcmode="lin" valueType="num">
                                      <p:cBhvr>
                                        <p:cTn id="197" dur="500" fill="hold"/>
                                        <p:tgtEl>
                                          <p:spTgt spid="76"/>
                                        </p:tgtEl>
                                        <p:attrNameLst>
                                          <p:attrName>ppt_h</p:attrName>
                                        </p:attrNameLst>
                                      </p:cBhvr>
                                      <p:tavLst>
                                        <p:tav tm="0">
                                          <p:val>
                                            <p:strVal val="#ppt_h"/>
                                          </p:val>
                                        </p:tav>
                                        <p:tav tm="100000">
                                          <p:val>
                                            <p:strVal val="#ppt_h"/>
                                          </p:val>
                                        </p:tav>
                                      </p:tavLst>
                                    </p:anim>
                                  </p:childTnLst>
                                </p:cTn>
                              </p:par>
                            </p:childTnLst>
                          </p:cTn>
                        </p:par>
                        <p:par>
                          <p:cTn id="198" fill="hold">
                            <p:stCondLst>
                              <p:cond delay="1000"/>
                            </p:stCondLst>
                            <p:childTnLst>
                              <p:par>
                                <p:cTn id="199" presetID="17" presetClass="entr" presetSubtype="2" fill="hold" grpId="0" nodeType="afterEffect">
                                  <p:stCondLst>
                                    <p:cond delay="0"/>
                                  </p:stCondLst>
                                  <p:childTnLst>
                                    <p:set>
                                      <p:cBhvr>
                                        <p:cTn id="200" dur="1" fill="hold">
                                          <p:stCondLst>
                                            <p:cond delay="0"/>
                                          </p:stCondLst>
                                        </p:cTn>
                                        <p:tgtEl>
                                          <p:spTgt spid="124"/>
                                        </p:tgtEl>
                                        <p:attrNameLst>
                                          <p:attrName>style.visibility</p:attrName>
                                        </p:attrNameLst>
                                      </p:cBhvr>
                                      <p:to>
                                        <p:strVal val="visible"/>
                                      </p:to>
                                    </p:set>
                                    <p:anim calcmode="lin" valueType="num">
                                      <p:cBhvr>
                                        <p:cTn id="201" dur="500" fill="hold"/>
                                        <p:tgtEl>
                                          <p:spTgt spid="124"/>
                                        </p:tgtEl>
                                        <p:attrNameLst>
                                          <p:attrName>ppt_x</p:attrName>
                                        </p:attrNameLst>
                                      </p:cBhvr>
                                      <p:tavLst>
                                        <p:tav tm="0">
                                          <p:val>
                                            <p:strVal val="#ppt_x+#ppt_w/2"/>
                                          </p:val>
                                        </p:tav>
                                        <p:tav tm="100000">
                                          <p:val>
                                            <p:strVal val="#ppt_x"/>
                                          </p:val>
                                        </p:tav>
                                      </p:tavLst>
                                    </p:anim>
                                    <p:anim calcmode="lin" valueType="num">
                                      <p:cBhvr>
                                        <p:cTn id="202" dur="500" fill="hold"/>
                                        <p:tgtEl>
                                          <p:spTgt spid="124"/>
                                        </p:tgtEl>
                                        <p:attrNameLst>
                                          <p:attrName>ppt_y</p:attrName>
                                        </p:attrNameLst>
                                      </p:cBhvr>
                                      <p:tavLst>
                                        <p:tav tm="0">
                                          <p:val>
                                            <p:strVal val="#ppt_y"/>
                                          </p:val>
                                        </p:tav>
                                        <p:tav tm="100000">
                                          <p:val>
                                            <p:strVal val="#ppt_y"/>
                                          </p:val>
                                        </p:tav>
                                      </p:tavLst>
                                    </p:anim>
                                    <p:anim calcmode="lin" valueType="num">
                                      <p:cBhvr>
                                        <p:cTn id="203" dur="500" fill="hold"/>
                                        <p:tgtEl>
                                          <p:spTgt spid="124"/>
                                        </p:tgtEl>
                                        <p:attrNameLst>
                                          <p:attrName>ppt_w</p:attrName>
                                        </p:attrNameLst>
                                      </p:cBhvr>
                                      <p:tavLst>
                                        <p:tav tm="0">
                                          <p:val>
                                            <p:fltVal val="0"/>
                                          </p:val>
                                        </p:tav>
                                        <p:tav tm="100000">
                                          <p:val>
                                            <p:strVal val="#ppt_w"/>
                                          </p:val>
                                        </p:tav>
                                      </p:tavLst>
                                    </p:anim>
                                    <p:anim calcmode="lin" valueType="num">
                                      <p:cBhvr>
                                        <p:cTn id="204" dur="500" fill="hold"/>
                                        <p:tgtEl>
                                          <p:spTgt spid="124"/>
                                        </p:tgtEl>
                                        <p:attrNameLst>
                                          <p:attrName>ppt_h</p:attrName>
                                        </p:attrNameLst>
                                      </p:cBhvr>
                                      <p:tavLst>
                                        <p:tav tm="0">
                                          <p:val>
                                            <p:strVal val="#ppt_h"/>
                                          </p:val>
                                        </p:tav>
                                        <p:tav tm="100000">
                                          <p:val>
                                            <p:strVal val="#ppt_h"/>
                                          </p:val>
                                        </p:tav>
                                      </p:tavLst>
                                    </p:anim>
                                  </p:childTnLst>
                                </p:cTn>
                              </p:par>
                            </p:childTnLst>
                          </p:cTn>
                        </p:par>
                        <p:par>
                          <p:cTn id="205" fill="hold">
                            <p:stCondLst>
                              <p:cond delay="1500"/>
                            </p:stCondLst>
                            <p:childTnLst>
                              <p:par>
                                <p:cTn id="206" presetID="10" presetClass="entr" presetSubtype="0" fill="hold" grpId="0" nodeType="afterEffect">
                                  <p:stCondLst>
                                    <p:cond delay="0"/>
                                  </p:stCondLst>
                                  <p:childTnLst>
                                    <p:set>
                                      <p:cBhvr>
                                        <p:cTn id="207" dur="1" fill="hold">
                                          <p:stCondLst>
                                            <p:cond delay="0"/>
                                          </p:stCondLst>
                                        </p:cTn>
                                        <p:tgtEl>
                                          <p:spTgt spid="75"/>
                                        </p:tgtEl>
                                        <p:attrNameLst>
                                          <p:attrName>style.visibility</p:attrName>
                                        </p:attrNameLst>
                                      </p:cBhvr>
                                      <p:to>
                                        <p:strVal val="visible"/>
                                      </p:to>
                                    </p:set>
                                    <p:animEffect transition="in" filter="fade">
                                      <p:cBhvr>
                                        <p:cTn id="208" dur="500"/>
                                        <p:tgtEl>
                                          <p:spTgt spid="75"/>
                                        </p:tgtEl>
                                      </p:cBhvr>
                                    </p:animEffect>
                                  </p:childTnLst>
                                </p:cTn>
                              </p:par>
                            </p:childTnLst>
                          </p:cTn>
                        </p:par>
                        <p:par>
                          <p:cTn id="209" fill="hold">
                            <p:stCondLst>
                              <p:cond delay="2000"/>
                            </p:stCondLst>
                            <p:childTnLst>
                              <p:par>
                                <p:cTn id="210" presetID="6" presetClass="entr" presetSubtype="16" fill="hold" nodeType="afterEffect">
                                  <p:stCondLst>
                                    <p:cond delay="0"/>
                                  </p:stCondLst>
                                  <p:childTnLst>
                                    <p:set>
                                      <p:cBhvr>
                                        <p:cTn id="211" dur="1" fill="hold">
                                          <p:stCondLst>
                                            <p:cond delay="0"/>
                                          </p:stCondLst>
                                        </p:cTn>
                                        <p:tgtEl>
                                          <p:spTgt spid="128"/>
                                        </p:tgtEl>
                                        <p:attrNameLst>
                                          <p:attrName>style.visibility</p:attrName>
                                        </p:attrNameLst>
                                      </p:cBhvr>
                                      <p:to>
                                        <p:strVal val="visible"/>
                                      </p:to>
                                    </p:set>
                                    <p:animEffect transition="in" filter="circle(in)">
                                      <p:cBhvr>
                                        <p:cTn id="212" dur="500"/>
                                        <p:tgtEl>
                                          <p:spTgt spid="128"/>
                                        </p:tgtEl>
                                      </p:cBhvr>
                                    </p:animEffect>
                                  </p:childTnLst>
                                </p:cTn>
                              </p:par>
                            </p:childTnLst>
                          </p:cTn>
                        </p:par>
                      </p:childTnLst>
                    </p:cTn>
                  </p:par>
                  <p:par>
                    <p:cTn id="213" fill="hold">
                      <p:stCondLst>
                        <p:cond delay="indefinite"/>
                      </p:stCondLst>
                      <p:childTnLst>
                        <p:par>
                          <p:cTn id="214" fill="hold">
                            <p:stCondLst>
                              <p:cond delay="0"/>
                            </p:stCondLst>
                            <p:childTnLst>
                              <p:par>
                                <p:cTn id="215" presetID="17" presetClass="entr" presetSubtype="2" fill="hold" grpId="0" nodeType="clickEffect">
                                  <p:stCondLst>
                                    <p:cond delay="0"/>
                                  </p:stCondLst>
                                  <p:childTnLst>
                                    <p:set>
                                      <p:cBhvr>
                                        <p:cTn id="216" dur="1" fill="hold">
                                          <p:stCondLst>
                                            <p:cond delay="0"/>
                                          </p:stCondLst>
                                        </p:cTn>
                                        <p:tgtEl>
                                          <p:spTgt spid="127"/>
                                        </p:tgtEl>
                                        <p:attrNameLst>
                                          <p:attrName>style.visibility</p:attrName>
                                        </p:attrNameLst>
                                      </p:cBhvr>
                                      <p:to>
                                        <p:strVal val="visible"/>
                                      </p:to>
                                    </p:set>
                                    <p:anim calcmode="lin" valueType="num">
                                      <p:cBhvr>
                                        <p:cTn id="217" dur="500" fill="hold"/>
                                        <p:tgtEl>
                                          <p:spTgt spid="127"/>
                                        </p:tgtEl>
                                        <p:attrNameLst>
                                          <p:attrName>ppt_x</p:attrName>
                                        </p:attrNameLst>
                                      </p:cBhvr>
                                      <p:tavLst>
                                        <p:tav tm="0">
                                          <p:val>
                                            <p:strVal val="#ppt_x+#ppt_w/2"/>
                                          </p:val>
                                        </p:tav>
                                        <p:tav tm="100000">
                                          <p:val>
                                            <p:strVal val="#ppt_x"/>
                                          </p:val>
                                        </p:tav>
                                      </p:tavLst>
                                    </p:anim>
                                    <p:anim calcmode="lin" valueType="num">
                                      <p:cBhvr>
                                        <p:cTn id="218" dur="500" fill="hold"/>
                                        <p:tgtEl>
                                          <p:spTgt spid="127"/>
                                        </p:tgtEl>
                                        <p:attrNameLst>
                                          <p:attrName>ppt_y</p:attrName>
                                        </p:attrNameLst>
                                      </p:cBhvr>
                                      <p:tavLst>
                                        <p:tav tm="0">
                                          <p:val>
                                            <p:strVal val="#ppt_y"/>
                                          </p:val>
                                        </p:tav>
                                        <p:tav tm="100000">
                                          <p:val>
                                            <p:strVal val="#ppt_y"/>
                                          </p:val>
                                        </p:tav>
                                      </p:tavLst>
                                    </p:anim>
                                    <p:anim calcmode="lin" valueType="num">
                                      <p:cBhvr>
                                        <p:cTn id="219" dur="500" fill="hold"/>
                                        <p:tgtEl>
                                          <p:spTgt spid="127"/>
                                        </p:tgtEl>
                                        <p:attrNameLst>
                                          <p:attrName>ppt_w</p:attrName>
                                        </p:attrNameLst>
                                      </p:cBhvr>
                                      <p:tavLst>
                                        <p:tav tm="0">
                                          <p:val>
                                            <p:fltVal val="0"/>
                                          </p:val>
                                        </p:tav>
                                        <p:tav tm="100000">
                                          <p:val>
                                            <p:strVal val="#ppt_w"/>
                                          </p:val>
                                        </p:tav>
                                      </p:tavLst>
                                    </p:anim>
                                    <p:anim calcmode="lin" valueType="num">
                                      <p:cBhvr>
                                        <p:cTn id="220" dur="500" fill="hold"/>
                                        <p:tgtEl>
                                          <p:spTgt spid="127"/>
                                        </p:tgtEl>
                                        <p:attrNameLst>
                                          <p:attrName>ppt_h</p:attrName>
                                        </p:attrNameLst>
                                      </p:cBhvr>
                                      <p:tavLst>
                                        <p:tav tm="0">
                                          <p:val>
                                            <p:strVal val="#ppt_h"/>
                                          </p:val>
                                        </p:tav>
                                        <p:tav tm="100000">
                                          <p:val>
                                            <p:strVal val="#ppt_h"/>
                                          </p:val>
                                        </p:tav>
                                      </p:tavLst>
                                    </p:anim>
                                  </p:childTnLst>
                                </p:cTn>
                              </p:par>
                            </p:childTnLst>
                          </p:cTn>
                        </p:par>
                        <p:par>
                          <p:cTn id="221" fill="hold">
                            <p:stCondLst>
                              <p:cond delay="500"/>
                            </p:stCondLst>
                            <p:childTnLst>
                              <p:par>
                                <p:cTn id="222" presetID="17" presetClass="entr" presetSubtype="8" fill="hold" grpId="0" nodeType="afterEffect">
                                  <p:stCondLst>
                                    <p:cond delay="0"/>
                                  </p:stCondLst>
                                  <p:childTnLst>
                                    <p:set>
                                      <p:cBhvr>
                                        <p:cTn id="223" dur="1" fill="hold">
                                          <p:stCondLst>
                                            <p:cond delay="0"/>
                                          </p:stCondLst>
                                        </p:cTn>
                                        <p:tgtEl>
                                          <p:spTgt spid="72"/>
                                        </p:tgtEl>
                                        <p:attrNameLst>
                                          <p:attrName>style.visibility</p:attrName>
                                        </p:attrNameLst>
                                      </p:cBhvr>
                                      <p:to>
                                        <p:strVal val="visible"/>
                                      </p:to>
                                    </p:set>
                                    <p:anim calcmode="lin" valueType="num">
                                      <p:cBhvr>
                                        <p:cTn id="224" dur="500" fill="hold"/>
                                        <p:tgtEl>
                                          <p:spTgt spid="72"/>
                                        </p:tgtEl>
                                        <p:attrNameLst>
                                          <p:attrName>ppt_x</p:attrName>
                                        </p:attrNameLst>
                                      </p:cBhvr>
                                      <p:tavLst>
                                        <p:tav tm="0">
                                          <p:val>
                                            <p:strVal val="#ppt_x-#ppt_w/2"/>
                                          </p:val>
                                        </p:tav>
                                        <p:tav tm="100000">
                                          <p:val>
                                            <p:strVal val="#ppt_x"/>
                                          </p:val>
                                        </p:tav>
                                      </p:tavLst>
                                    </p:anim>
                                    <p:anim calcmode="lin" valueType="num">
                                      <p:cBhvr>
                                        <p:cTn id="225" dur="500" fill="hold"/>
                                        <p:tgtEl>
                                          <p:spTgt spid="72"/>
                                        </p:tgtEl>
                                        <p:attrNameLst>
                                          <p:attrName>ppt_y</p:attrName>
                                        </p:attrNameLst>
                                      </p:cBhvr>
                                      <p:tavLst>
                                        <p:tav tm="0">
                                          <p:val>
                                            <p:strVal val="#ppt_y"/>
                                          </p:val>
                                        </p:tav>
                                        <p:tav tm="100000">
                                          <p:val>
                                            <p:strVal val="#ppt_y"/>
                                          </p:val>
                                        </p:tav>
                                      </p:tavLst>
                                    </p:anim>
                                    <p:anim calcmode="lin" valueType="num">
                                      <p:cBhvr>
                                        <p:cTn id="226" dur="500" fill="hold"/>
                                        <p:tgtEl>
                                          <p:spTgt spid="72"/>
                                        </p:tgtEl>
                                        <p:attrNameLst>
                                          <p:attrName>ppt_w</p:attrName>
                                        </p:attrNameLst>
                                      </p:cBhvr>
                                      <p:tavLst>
                                        <p:tav tm="0">
                                          <p:val>
                                            <p:fltVal val="0"/>
                                          </p:val>
                                        </p:tav>
                                        <p:tav tm="100000">
                                          <p:val>
                                            <p:strVal val="#ppt_w"/>
                                          </p:val>
                                        </p:tav>
                                      </p:tavLst>
                                    </p:anim>
                                    <p:anim calcmode="lin" valueType="num">
                                      <p:cBhvr>
                                        <p:cTn id="227" dur="500" fill="hold"/>
                                        <p:tgtEl>
                                          <p:spTgt spid="72"/>
                                        </p:tgtEl>
                                        <p:attrNameLst>
                                          <p:attrName>ppt_h</p:attrName>
                                        </p:attrNameLst>
                                      </p:cBhvr>
                                      <p:tavLst>
                                        <p:tav tm="0">
                                          <p:val>
                                            <p:strVal val="#ppt_h"/>
                                          </p:val>
                                        </p:tav>
                                        <p:tav tm="100000">
                                          <p:val>
                                            <p:strVal val="#ppt_h"/>
                                          </p:val>
                                        </p:tav>
                                      </p:tavLst>
                                    </p:anim>
                                  </p:childTnLst>
                                </p:cTn>
                              </p:par>
                            </p:childTnLst>
                          </p:cTn>
                        </p:par>
                        <p:par>
                          <p:cTn id="228" fill="hold">
                            <p:stCondLst>
                              <p:cond delay="1000"/>
                            </p:stCondLst>
                            <p:childTnLst>
                              <p:par>
                                <p:cTn id="229" presetID="17" presetClass="entr" presetSubtype="8" fill="hold" grpId="0" nodeType="afterEffect">
                                  <p:stCondLst>
                                    <p:cond delay="0"/>
                                  </p:stCondLst>
                                  <p:childTnLst>
                                    <p:set>
                                      <p:cBhvr>
                                        <p:cTn id="230" dur="1" fill="hold">
                                          <p:stCondLst>
                                            <p:cond delay="0"/>
                                          </p:stCondLst>
                                        </p:cTn>
                                        <p:tgtEl>
                                          <p:spTgt spid="125"/>
                                        </p:tgtEl>
                                        <p:attrNameLst>
                                          <p:attrName>style.visibility</p:attrName>
                                        </p:attrNameLst>
                                      </p:cBhvr>
                                      <p:to>
                                        <p:strVal val="visible"/>
                                      </p:to>
                                    </p:set>
                                    <p:anim calcmode="lin" valueType="num">
                                      <p:cBhvr>
                                        <p:cTn id="231" dur="500" fill="hold"/>
                                        <p:tgtEl>
                                          <p:spTgt spid="125"/>
                                        </p:tgtEl>
                                        <p:attrNameLst>
                                          <p:attrName>ppt_x</p:attrName>
                                        </p:attrNameLst>
                                      </p:cBhvr>
                                      <p:tavLst>
                                        <p:tav tm="0">
                                          <p:val>
                                            <p:strVal val="#ppt_x-#ppt_w/2"/>
                                          </p:val>
                                        </p:tav>
                                        <p:tav tm="100000">
                                          <p:val>
                                            <p:strVal val="#ppt_x"/>
                                          </p:val>
                                        </p:tav>
                                      </p:tavLst>
                                    </p:anim>
                                    <p:anim calcmode="lin" valueType="num">
                                      <p:cBhvr>
                                        <p:cTn id="232" dur="500" fill="hold"/>
                                        <p:tgtEl>
                                          <p:spTgt spid="125"/>
                                        </p:tgtEl>
                                        <p:attrNameLst>
                                          <p:attrName>ppt_y</p:attrName>
                                        </p:attrNameLst>
                                      </p:cBhvr>
                                      <p:tavLst>
                                        <p:tav tm="0">
                                          <p:val>
                                            <p:strVal val="#ppt_y"/>
                                          </p:val>
                                        </p:tav>
                                        <p:tav tm="100000">
                                          <p:val>
                                            <p:strVal val="#ppt_y"/>
                                          </p:val>
                                        </p:tav>
                                      </p:tavLst>
                                    </p:anim>
                                    <p:anim calcmode="lin" valueType="num">
                                      <p:cBhvr>
                                        <p:cTn id="233" dur="500" fill="hold"/>
                                        <p:tgtEl>
                                          <p:spTgt spid="125"/>
                                        </p:tgtEl>
                                        <p:attrNameLst>
                                          <p:attrName>ppt_w</p:attrName>
                                        </p:attrNameLst>
                                      </p:cBhvr>
                                      <p:tavLst>
                                        <p:tav tm="0">
                                          <p:val>
                                            <p:fltVal val="0"/>
                                          </p:val>
                                        </p:tav>
                                        <p:tav tm="100000">
                                          <p:val>
                                            <p:strVal val="#ppt_w"/>
                                          </p:val>
                                        </p:tav>
                                      </p:tavLst>
                                    </p:anim>
                                    <p:anim calcmode="lin" valueType="num">
                                      <p:cBhvr>
                                        <p:cTn id="234" dur="500" fill="hold"/>
                                        <p:tgtEl>
                                          <p:spTgt spid="125"/>
                                        </p:tgtEl>
                                        <p:attrNameLst>
                                          <p:attrName>ppt_h</p:attrName>
                                        </p:attrNameLst>
                                      </p:cBhvr>
                                      <p:tavLst>
                                        <p:tav tm="0">
                                          <p:val>
                                            <p:strVal val="#ppt_h"/>
                                          </p:val>
                                        </p:tav>
                                        <p:tav tm="100000">
                                          <p:val>
                                            <p:strVal val="#ppt_h"/>
                                          </p:val>
                                        </p:tav>
                                      </p:tavLst>
                                    </p:anim>
                                  </p:childTnLst>
                                </p:cTn>
                              </p:par>
                            </p:childTnLst>
                          </p:cTn>
                        </p:par>
                        <p:par>
                          <p:cTn id="235" fill="hold">
                            <p:stCondLst>
                              <p:cond delay="1500"/>
                            </p:stCondLst>
                            <p:childTnLst>
                              <p:par>
                                <p:cTn id="236" presetID="10" presetClass="entr" presetSubtype="0" fill="hold" grpId="0" nodeType="afterEffect">
                                  <p:stCondLst>
                                    <p:cond delay="0"/>
                                  </p:stCondLst>
                                  <p:childTnLst>
                                    <p:set>
                                      <p:cBhvr>
                                        <p:cTn id="237" dur="1" fill="hold">
                                          <p:stCondLst>
                                            <p:cond delay="0"/>
                                          </p:stCondLst>
                                        </p:cTn>
                                        <p:tgtEl>
                                          <p:spTgt spid="71"/>
                                        </p:tgtEl>
                                        <p:attrNameLst>
                                          <p:attrName>style.visibility</p:attrName>
                                        </p:attrNameLst>
                                      </p:cBhvr>
                                      <p:to>
                                        <p:strVal val="visible"/>
                                      </p:to>
                                    </p:set>
                                    <p:animEffect transition="in" filter="fade">
                                      <p:cBhvr>
                                        <p:cTn id="238" dur="500"/>
                                        <p:tgtEl>
                                          <p:spTgt spid="71"/>
                                        </p:tgtEl>
                                      </p:cBhvr>
                                    </p:animEffect>
                                  </p:childTnLst>
                                </p:cTn>
                              </p:par>
                            </p:childTnLst>
                          </p:cTn>
                        </p:par>
                        <p:par>
                          <p:cTn id="239" fill="hold">
                            <p:stCondLst>
                              <p:cond delay="2000"/>
                            </p:stCondLst>
                            <p:childTnLst>
                              <p:par>
                                <p:cTn id="240" presetID="6" presetClass="entr" presetSubtype="16" fill="hold" nodeType="afterEffect">
                                  <p:stCondLst>
                                    <p:cond delay="0"/>
                                  </p:stCondLst>
                                  <p:childTnLst>
                                    <p:set>
                                      <p:cBhvr>
                                        <p:cTn id="241" dur="1" fill="hold">
                                          <p:stCondLst>
                                            <p:cond delay="0"/>
                                          </p:stCondLst>
                                        </p:cTn>
                                        <p:tgtEl>
                                          <p:spTgt spid="132"/>
                                        </p:tgtEl>
                                        <p:attrNameLst>
                                          <p:attrName>style.visibility</p:attrName>
                                        </p:attrNameLst>
                                      </p:cBhvr>
                                      <p:to>
                                        <p:strVal val="visible"/>
                                      </p:to>
                                    </p:set>
                                    <p:animEffect transition="in" filter="circle(in)">
                                      <p:cBhvr>
                                        <p:cTn id="24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100" grpId="0" animBg="1"/>
      <p:bldP spid="101" grpId="0" animBg="1"/>
      <p:bldP spid="102" grpId="0" animBg="1"/>
      <p:bldP spid="103" grpId="0" animBg="1"/>
      <p:bldP spid="112" grpId="0" animBg="1"/>
      <p:bldP spid="113" grpId="0" animBg="1"/>
      <p:bldP spid="114" grpId="0" animBg="1"/>
      <p:bldP spid="115" grpId="0" animBg="1"/>
      <p:bldP spid="124" grpId="0" animBg="1"/>
      <p:bldP spid="125" grpId="0" animBg="1"/>
      <p:bldP spid="126" grpId="0"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8" name="Shape 1">
            <a:extLst>
              <a:ext uri="{FF2B5EF4-FFF2-40B4-BE49-F238E27FC236}">
                <a16:creationId xmlns:a16="http://schemas.microsoft.com/office/drawing/2014/main" id="{04708F2C-64BA-BD4A-F7E4-65C927D9E803}"/>
              </a:ext>
            </a:extLst>
          </p:cNvPr>
          <p:cNvSpPr/>
          <p:nvPr/>
        </p:nvSpPr>
        <p:spPr>
          <a:xfrm>
            <a:off x="7300500" y="5531704"/>
            <a:ext cx="30480" cy="112471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3" name="Shape 1"/>
          <p:cNvSpPr/>
          <p:nvPr/>
        </p:nvSpPr>
        <p:spPr>
          <a:xfrm>
            <a:off x="7300500" y="1556585"/>
            <a:ext cx="30480" cy="3865602"/>
          </a:xfrm>
          <a:prstGeom prst="roundRect">
            <a:avLst>
              <a:gd name="adj" fmla="val 108709"/>
            </a:avLst>
          </a:prstGeom>
          <a:solidFill>
            <a:srgbClr val="D6D0D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324124" y="1983066"/>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6A3B507-AF0B-901B-AA5E-9EC371695DA2}"/>
              </a:ext>
            </a:extLst>
          </p:cNvPr>
          <p:cNvGrpSpPr/>
          <p:nvPr/>
        </p:nvGrpSpPr>
        <p:grpSpPr>
          <a:xfrm>
            <a:off x="7066717" y="1805068"/>
            <a:ext cx="496967" cy="496967"/>
            <a:chOff x="7066717" y="1988701"/>
            <a:chExt cx="496967" cy="496967"/>
          </a:xfrm>
        </p:grpSpPr>
        <p:sp>
          <p:nvSpPr>
            <p:cNvPr id="5" name="Shape 3"/>
            <p:cNvSpPr/>
            <p:nvPr/>
          </p:nvSpPr>
          <p:spPr>
            <a:xfrm>
              <a:off x="7066717" y="1988701"/>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7239833" y="2016264"/>
              <a:ext cx="150733"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1</a:t>
              </a:r>
              <a:endParaRPr lang="en-US" sz="2600" dirty="0">
                <a:latin typeface="Times New Roman" panose="02020603050405020304" pitchFamily="18" charset="0"/>
                <a:cs typeface="Times New Roman" panose="02020603050405020304" pitchFamily="18" charset="0"/>
              </a:endParaRPr>
            </a:p>
          </p:txBody>
        </p:sp>
      </p:grpSp>
      <p:sp>
        <p:nvSpPr>
          <p:cNvPr id="7" name="Text 5"/>
          <p:cNvSpPr/>
          <p:nvPr/>
        </p:nvSpPr>
        <p:spPr>
          <a:xfrm>
            <a:off x="3339108" y="1825785"/>
            <a:ext cx="2761178" cy="345043"/>
          </a:xfrm>
          <a:prstGeom prst="rect">
            <a:avLst/>
          </a:prstGeom>
          <a:noFill/>
          <a:ln/>
        </p:spPr>
        <p:txBody>
          <a:bodyPr wrap="none" lIns="0" tIns="0" rIns="0" bIns="0" rtlCol="0" anchor="t"/>
          <a:lstStyle/>
          <a:p>
            <a:pPr marL="0" indent="0" algn="r">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Motivation</a:t>
            </a:r>
            <a:endParaRPr lang="en-US" sz="2150" b="1" dirty="0">
              <a:latin typeface="Times New Roman" panose="02020603050405020304" pitchFamily="18" charset="0"/>
              <a:cs typeface="Times New Roman" panose="02020603050405020304" pitchFamily="18" charset="0"/>
            </a:endParaRPr>
          </a:p>
        </p:txBody>
      </p:sp>
      <p:sp>
        <p:nvSpPr>
          <p:cNvPr id="8" name="Text 6"/>
          <p:cNvSpPr/>
          <p:nvPr/>
        </p:nvSpPr>
        <p:spPr>
          <a:xfrm>
            <a:off x="564203" y="2481259"/>
            <a:ext cx="5925679" cy="1037440"/>
          </a:xfrm>
          <a:prstGeom prst="rect">
            <a:avLst/>
          </a:prstGeom>
          <a:noFill/>
          <a:ln/>
        </p:spPr>
        <p:txBody>
          <a:bodyPr wrap="square" lIns="0" tIns="0" rIns="0" bIns="0" rtlCol="0" anchor="t"/>
          <a:lstStyle/>
          <a:p>
            <a:pPr marL="0" indent="0" algn="r">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Migration is the movement of people, either domestically or abroad, for reasons including education, family reunification, economic opportunities, or fleeing war.</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7203877" y="3175873"/>
            <a:ext cx="222647" cy="331351"/>
          </a:xfrm>
          <a:prstGeom prst="rect">
            <a:avLst/>
          </a:prstGeom>
          <a:noFill/>
          <a:ln/>
        </p:spPr>
        <p:txBody>
          <a:bodyPr wrap="none" lIns="0" tIns="0" rIns="0" bIns="0" rtlCol="0" anchor="t"/>
          <a:lstStyle/>
          <a:p>
            <a:pPr marL="0" indent="0" algn="ctr">
              <a:lnSpc>
                <a:spcPts val="2600"/>
              </a:lnSpc>
              <a:buNone/>
            </a:pPr>
            <a:endParaRPr lang="en-US" sz="2600" dirty="0">
              <a:latin typeface="Times New Roman" panose="02020603050405020304" pitchFamily="18" charset="0"/>
              <a:cs typeface="Times New Roman" panose="02020603050405020304" pitchFamily="18" charset="0"/>
            </a:endParaRPr>
          </a:p>
        </p:txBody>
      </p:sp>
      <p:sp>
        <p:nvSpPr>
          <p:cNvPr id="12" name="Text 10"/>
          <p:cNvSpPr/>
          <p:nvPr/>
        </p:nvSpPr>
        <p:spPr>
          <a:xfrm>
            <a:off x="8483907" y="5309483"/>
            <a:ext cx="2488893" cy="345043"/>
          </a:xfrm>
          <a:prstGeom prst="rect">
            <a:avLst/>
          </a:prstGeom>
          <a:noFill/>
          <a:ln/>
        </p:spPr>
        <p:txBody>
          <a:bodyPr wrap="none" lIns="0" tIns="0" rIns="0" bIns="0" rtlCol="0" anchor="t"/>
          <a:lstStyle/>
          <a:p>
            <a:pPr marL="0" indent="0" algn="l">
              <a:lnSpc>
                <a:spcPts val="2700"/>
              </a:lnSpc>
              <a:buNone/>
            </a:pPr>
            <a:r>
              <a:rPr lang="en-US" sz="2150" b="1" dirty="0">
                <a:latin typeface="Times New Roman" panose="02020603050405020304" pitchFamily="18" charset="0"/>
                <a:ea typeface="Tomorrow Semi Bold" pitchFamily="34" charset="-122"/>
                <a:cs typeface="Times New Roman" panose="02020603050405020304" pitchFamily="18" charset="0"/>
              </a:rPr>
              <a:t>Why It Matters</a:t>
            </a:r>
            <a:endParaRPr lang="en-US" sz="2150" b="1" dirty="0">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a16="http://schemas.microsoft.com/office/drawing/2014/main" id="{E07CD579-A10C-4E94-DF5A-DC18E2541F7F}"/>
              </a:ext>
            </a:extLst>
          </p:cNvPr>
          <p:cNvGrpSpPr/>
          <p:nvPr/>
        </p:nvGrpSpPr>
        <p:grpSpPr>
          <a:xfrm>
            <a:off x="7072337" y="5233521"/>
            <a:ext cx="496967" cy="496967"/>
            <a:chOff x="7066717" y="4087058"/>
            <a:chExt cx="496967" cy="496967"/>
          </a:xfrm>
        </p:grpSpPr>
        <p:sp>
          <p:nvSpPr>
            <p:cNvPr id="15" name="Shape 13"/>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4"/>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2</a:t>
              </a:r>
              <a:endParaRPr lang="en-US" sz="2600" dirty="0">
                <a:latin typeface="Times New Roman" panose="02020603050405020304" pitchFamily="18" charset="0"/>
                <a:cs typeface="Times New Roman" panose="02020603050405020304" pitchFamily="18" charset="0"/>
              </a:endParaRPr>
            </a:p>
          </p:txBody>
        </p:sp>
      </p:grpSp>
      <p:sp>
        <p:nvSpPr>
          <p:cNvPr id="19" name="Text 17"/>
          <p:cNvSpPr/>
          <p:nvPr/>
        </p:nvSpPr>
        <p:spPr>
          <a:xfrm>
            <a:off x="8274248" y="5831254"/>
            <a:ext cx="5905639" cy="1046313"/>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Migration's impact on housing prices aids policymakers in stabilizing the market, providing insights for homeowners and renters, and guiding urban planning and infrastructure development.</a:t>
            </a:r>
            <a:endParaRPr lang="en-US" sz="17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32EEA55B-64FE-0094-C27A-46559D69DE57}"/>
              </a:ext>
            </a:extLst>
          </p:cNvPr>
          <p:cNvPicPr>
            <a:picLocks noChangeAspect="1"/>
          </p:cNvPicPr>
          <p:nvPr/>
        </p:nvPicPr>
        <p:blipFill>
          <a:blip r:embed="rId3"/>
          <a:srcRect/>
          <a:stretch/>
        </p:blipFill>
        <p:spPr>
          <a:xfrm>
            <a:off x="10972800" y="373626"/>
            <a:ext cx="3583980" cy="3270972"/>
          </a:xfrm>
          <a:prstGeom prst="rect">
            <a:avLst/>
          </a:prstGeom>
          <a:ln>
            <a:noFill/>
          </a:ln>
          <a:effectLst>
            <a:outerShdw blurRad="292100" dist="139700" dir="2700000" algn="tl" rotWithShape="0">
              <a:srgbClr val="333333">
                <a:alpha val="65000"/>
              </a:srgbClr>
            </a:outerShdw>
          </a:effectLst>
        </p:spPr>
      </p:pic>
      <p:grpSp>
        <p:nvGrpSpPr>
          <p:cNvPr id="39" name="Group 38">
            <a:extLst>
              <a:ext uri="{FF2B5EF4-FFF2-40B4-BE49-F238E27FC236}">
                <a16:creationId xmlns:a16="http://schemas.microsoft.com/office/drawing/2014/main" id="{DEC9A3EC-5DCF-CD27-AC5D-B53B8F12D094}"/>
              </a:ext>
            </a:extLst>
          </p:cNvPr>
          <p:cNvGrpSpPr/>
          <p:nvPr/>
        </p:nvGrpSpPr>
        <p:grpSpPr>
          <a:xfrm>
            <a:off x="6175436" y="373626"/>
            <a:ext cx="2279529" cy="732052"/>
            <a:chOff x="5166851" y="373626"/>
            <a:chExt cx="1858298" cy="732052"/>
          </a:xfrm>
        </p:grpSpPr>
        <p:sp>
          <p:nvSpPr>
            <p:cNvPr id="23" name="TextBox 22">
              <a:extLst>
                <a:ext uri="{FF2B5EF4-FFF2-40B4-BE49-F238E27FC236}">
                  <a16:creationId xmlns:a16="http://schemas.microsoft.com/office/drawing/2014/main" id="{802F1F3A-D738-5061-3D90-0AC61F903BC1}"/>
                </a:ext>
              </a:extLst>
            </p:cNvPr>
            <p:cNvSpPr txBox="1"/>
            <p:nvPr/>
          </p:nvSpPr>
          <p:spPr>
            <a:xfrm>
              <a:off x="5324168" y="459347"/>
              <a:ext cx="154366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INTRODUCTION</a:t>
              </a:r>
            </a:p>
          </p:txBody>
        </p:sp>
        <p:sp>
          <p:nvSpPr>
            <p:cNvPr id="24" name="Rectangle: Rounded Corners 23">
              <a:extLst>
                <a:ext uri="{FF2B5EF4-FFF2-40B4-BE49-F238E27FC236}">
                  <a16:creationId xmlns:a16="http://schemas.microsoft.com/office/drawing/2014/main" id="{C164ABEE-0F2F-D783-E443-6414649A3FB7}"/>
                </a:ext>
              </a:extLst>
            </p:cNvPr>
            <p:cNvSpPr/>
            <p:nvPr/>
          </p:nvSpPr>
          <p:spPr>
            <a:xfrm>
              <a:off x="5166851" y="373626"/>
              <a:ext cx="1858298" cy="54077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2" name="Text 6">
            <a:extLst>
              <a:ext uri="{FF2B5EF4-FFF2-40B4-BE49-F238E27FC236}">
                <a16:creationId xmlns:a16="http://schemas.microsoft.com/office/drawing/2014/main" id="{7AB2FAE1-CC1E-EA53-0798-A4CD19551605}"/>
              </a:ext>
            </a:extLst>
          </p:cNvPr>
          <p:cNvSpPr/>
          <p:nvPr/>
        </p:nvSpPr>
        <p:spPr>
          <a:xfrm>
            <a:off x="587539" y="3811118"/>
            <a:ext cx="5925679" cy="1037440"/>
          </a:xfrm>
          <a:prstGeom prst="rect">
            <a:avLst/>
          </a:prstGeom>
          <a:noFill/>
          <a:ln/>
        </p:spPr>
        <p:txBody>
          <a:bodyPr wrap="square" lIns="0" tIns="0" rIns="0" bIns="0" rtlCol="0" anchor="t"/>
          <a:lstStyle/>
          <a:p>
            <a:pPr marL="0" indent="0" algn="r">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We aim to uncover the impact of migrants' influx (both domestic and foreign) on local home prices, taking into account the market's demand and supply aspects, such as interest rates.</a:t>
            </a:r>
            <a:endParaRPr lang="en-US" sz="1700" dirty="0">
              <a:latin typeface="Times New Roman" panose="02020603050405020304" pitchFamily="18" charset="0"/>
              <a:cs typeface="Times New Roman" panose="02020603050405020304" pitchFamily="18" charset="0"/>
            </a:endParaRPr>
          </a:p>
        </p:txBody>
      </p:sp>
      <p:sp>
        <p:nvSpPr>
          <p:cNvPr id="40" name="Shape 7">
            <a:extLst>
              <a:ext uri="{FF2B5EF4-FFF2-40B4-BE49-F238E27FC236}">
                <a16:creationId xmlns:a16="http://schemas.microsoft.com/office/drawing/2014/main" id="{E4AB4AE5-9A86-C7F3-9374-4A596E024FEC}"/>
              </a:ext>
            </a:extLst>
          </p:cNvPr>
          <p:cNvSpPr/>
          <p:nvPr/>
        </p:nvSpPr>
        <p:spPr>
          <a:xfrm>
            <a:off x="7501175" y="5466764"/>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10" name="Picture 9" descr="A collection of icons of people and globes&#10;&#10;Description automatically generated with medium confidence">
            <a:extLst>
              <a:ext uri="{FF2B5EF4-FFF2-40B4-BE49-F238E27FC236}">
                <a16:creationId xmlns:a16="http://schemas.microsoft.com/office/drawing/2014/main" id="{0524746A-984F-D6E1-3D01-BED19D330B04}"/>
              </a:ext>
            </a:extLst>
          </p:cNvPr>
          <p:cNvPicPr>
            <a:picLocks noChangeAspect="1"/>
          </p:cNvPicPr>
          <p:nvPr/>
        </p:nvPicPr>
        <p:blipFill>
          <a:blip r:embed="rId4"/>
          <a:stretch>
            <a:fillRect/>
          </a:stretch>
        </p:blipFill>
        <p:spPr>
          <a:xfrm>
            <a:off x="55581" y="5112104"/>
            <a:ext cx="3747429" cy="308862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9C653A3-67C5-EF15-4B70-C6A2C9169C18}"/>
              </a:ext>
            </a:extLst>
          </p:cNvPr>
          <p:cNvPicPr>
            <a:picLocks noChangeAspect="1"/>
          </p:cNvPicPr>
          <p:nvPr/>
        </p:nvPicPr>
        <p:blipFill>
          <a:blip r:embed="rId3"/>
          <a:stretch>
            <a:fillRect/>
          </a:stretch>
        </p:blipFill>
        <p:spPr>
          <a:xfrm>
            <a:off x="-1" y="0"/>
            <a:ext cx="5523143" cy="822960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AA0E318-60EB-1662-E56B-56121AB8BC34}"/>
              </a:ext>
            </a:extLst>
          </p:cNvPr>
          <p:cNvPicPr>
            <a:picLocks noChangeAspect="1"/>
          </p:cNvPicPr>
          <p:nvPr/>
        </p:nvPicPr>
        <p:blipFill>
          <a:blip r:embed="rId4"/>
          <a:stretch>
            <a:fillRect/>
          </a:stretch>
        </p:blipFill>
        <p:spPr>
          <a:xfrm>
            <a:off x="6791377" y="1266444"/>
            <a:ext cx="44856" cy="5696712"/>
          </a:xfrm>
          <a:prstGeom prst="rect">
            <a:avLst/>
          </a:prstGeom>
        </p:spPr>
      </p:pic>
      <p:grpSp>
        <p:nvGrpSpPr>
          <p:cNvPr id="16" name="Group 15">
            <a:extLst>
              <a:ext uri="{FF2B5EF4-FFF2-40B4-BE49-F238E27FC236}">
                <a16:creationId xmlns:a16="http://schemas.microsoft.com/office/drawing/2014/main" id="{2B70CA47-59AD-6754-6E03-2DEE8289BE5F}"/>
              </a:ext>
            </a:extLst>
          </p:cNvPr>
          <p:cNvGrpSpPr/>
          <p:nvPr/>
        </p:nvGrpSpPr>
        <p:grpSpPr>
          <a:xfrm>
            <a:off x="6587749" y="1493028"/>
            <a:ext cx="496967" cy="496967"/>
            <a:chOff x="7066717" y="4087058"/>
            <a:chExt cx="496967" cy="496967"/>
          </a:xfrm>
        </p:grpSpPr>
        <p:sp>
          <p:nvSpPr>
            <p:cNvPr id="17" name="Shape 13">
              <a:extLst>
                <a:ext uri="{FF2B5EF4-FFF2-40B4-BE49-F238E27FC236}">
                  <a16:creationId xmlns:a16="http://schemas.microsoft.com/office/drawing/2014/main" id="{CB8817A7-91BB-ED14-0D82-559D1DF40658}"/>
                </a:ext>
              </a:extLst>
            </p:cNvPr>
            <p:cNvSpPr/>
            <p:nvPr/>
          </p:nvSpPr>
          <p:spPr>
            <a:xfrm>
              <a:off x="7066717" y="4087058"/>
              <a:ext cx="496967" cy="496967"/>
            </a:xfrm>
            <a:prstGeom prst="roundRect">
              <a:avLst>
                <a:gd name="adj" fmla="val 6667"/>
              </a:avLst>
            </a:prstGeom>
            <a:solidFill>
              <a:srgbClr val="F0EAEA"/>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18" name="Text 14">
              <a:extLst>
                <a:ext uri="{FF2B5EF4-FFF2-40B4-BE49-F238E27FC236}">
                  <a16:creationId xmlns:a16="http://schemas.microsoft.com/office/drawing/2014/main" id="{0CF03841-2002-829D-E3D4-E769C8B30B81}"/>
                </a:ext>
              </a:extLst>
            </p:cNvPr>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1</a:t>
              </a:r>
              <a:endParaRPr lang="en-US" sz="2600"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B5151E31-5EBB-9E60-65ED-A9C0B1403F06}"/>
              </a:ext>
            </a:extLst>
          </p:cNvPr>
          <p:cNvGrpSpPr/>
          <p:nvPr/>
        </p:nvGrpSpPr>
        <p:grpSpPr>
          <a:xfrm>
            <a:off x="6587749" y="2863259"/>
            <a:ext cx="496967" cy="496967"/>
            <a:chOff x="7066717" y="4087058"/>
            <a:chExt cx="496967" cy="496967"/>
          </a:xfrm>
        </p:grpSpPr>
        <p:sp>
          <p:nvSpPr>
            <p:cNvPr id="20" name="Shape 13">
              <a:extLst>
                <a:ext uri="{FF2B5EF4-FFF2-40B4-BE49-F238E27FC236}">
                  <a16:creationId xmlns:a16="http://schemas.microsoft.com/office/drawing/2014/main" id="{741C1B7F-1BFB-83E0-CE63-F353D633F39B}"/>
                </a:ext>
              </a:extLst>
            </p:cNvPr>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Text 14">
              <a:extLst>
                <a:ext uri="{FF2B5EF4-FFF2-40B4-BE49-F238E27FC236}">
                  <a16:creationId xmlns:a16="http://schemas.microsoft.com/office/drawing/2014/main" id="{882A88D7-0DD5-1F22-3C8C-8E452DE07122}"/>
                </a:ext>
              </a:extLst>
            </p:cNvPr>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2</a:t>
              </a:r>
              <a:endParaRPr lang="en-US" sz="2600" dirty="0">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2CD80610-E7A6-20AE-0ACA-D3368A79ABB1}"/>
              </a:ext>
            </a:extLst>
          </p:cNvPr>
          <p:cNvGrpSpPr/>
          <p:nvPr/>
        </p:nvGrpSpPr>
        <p:grpSpPr>
          <a:xfrm>
            <a:off x="6587749" y="4233551"/>
            <a:ext cx="496967" cy="496967"/>
            <a:chOff x="7066717" y="4087058"/>
            <a:chExt cx="496967" cy="496967"/>
          </a:xfrm>
        </p:grpSpPr>
        <p:sp>
          <p:nvSpPr>
            <p:cNvPr id="23" name="Shape 13">
              <a:extLst>
                <a:ext uri="{FF2B5EF4-FFF2-40B4-BE49-F238E27FC236}">
                  <a16:creationId xmlns:a16="http://schemas.microsoft.com/office/drawing/2014/main" id="{ABD6989A-7CDC-2090-09A1-698208F44DB7}"/>
                </a:ext>
              </a:extLst>
            </p:cNvPr>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4" name="Text 14">
              <a:extLst>
                <a:ext uri="{FF2B5EF4-FFF2-40B4-BE49-F238E27FC236}">
                  <a16:creationId xmlns:a16="http://schemas.microsoft.com/office/drawing/2014/main" id="{9FB9EC93-F250-B40F-1AF0-D629583FBAEB}"/>
                </a:ext>
              </a:extLst>
            </p:cNvPr>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3</a:t>
              </a:r>
              <a:endParaRPr lang="en-US" sz="2600"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97DEC4E5-A38D-99ED-E085-A627170ABB98}"/>
              </a:ext>
            </a:extLst>
          </p:cNvPr>
          <p:cNvGrpSpPr/>
          <p:nvPr/>
        </p:nvGrpSpPr>
        <p:grpSpPr>
          <a:xfrm>
            <a:off x="6587749" y="5560044"/>
            <a:ext cx="496967" cy="496967"/>
            <a:chOff x="7066717" y="4087058"/>
            <a:chExt cx="496967" cy="496967"/>
          </a:xfrm>
        </p:grpSpPr>
        <p:sp>
          <p:nvSpPr>
            <p:cNvPr id="26" name="Shape 13">
              <a:extLst>
                <a:ext uri="{FF2B5EF4-FFF2-40B4-BE49-F238E27FC236}">
                  <a16:creationId xmlns:a16="http://schemas.microsoft.com/office/drawing/2014/main" id="{D71F0D7D-DB80-5450-6656-3BE4E8955158}"/>
                </a:ext>
              </a:extLst>
            </p:cNvPr>
            <p:cNvSpPr/>
            <p:nvPr/>
          </p:nvSpPr>
          <p:spPr>
            <a:xfrm>
              <a:off x="7066717" y="4087058"/>
              <a:ext cx="496967" cy="496967"/>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7" name="Text 14">
              <a:extLst>
                <a:ext uri="{FF2B5EF4-FFF2-40B4-BE49-F238E27FC236}">
                  <a16:creationId xmlns:a16="http://schemas.microsoft.com/office/drawing/2014/main" id="{69762212-296D-9F29-34C7-70C12D1D3E14}"/>
                </a:ext>
              </a:extLst>
            </p:cNvPr>
            <p:cNvSpPr/>
            <p:nvPr/>
          </p:nvSpPr>
          <p:spPr>
            <a:xfrm>
              <a:off x="7204472" y="4169807"/>
              <a:ext cx="221337" cy="331351"/>
            </a:xfrm>
            <a:prstGeom prst="rect">
              <a:avLst/>
            </a:prstGeom>
            <a:noFill/>
            <a:ln/>
          </p:spPr>
          <p:txBody>
            <a:bodyPr wrap="none" lIns="0" tIns="0" rIns="0" bIns="0" rtlCol="0" anchor="t"/>
            <a:lstStyle/>
            <a:p>
              <a:pPr marL="0" indent="0" algn="ctr">
                <a:lnSpc>
                  <a:spcPts val="2600"/>
                </a:lnSpc>
                <a:buNone/>
              </a:pPr>
              <a:r>
                <a:rPr lang="en-US" sz="2600" dirty="0">
                  <a:latin typeface="Times New Roman" panose="02020603050405020304" pitchFamily="18" charset="0"/>
                  <a:ea typeface="Tomorrow Semi Bold" pitchFamily="34" charset="-122"/>
                  <a:cs typeface="Times New Roman" panose="02020603050405020304" pitchFamily="18" charset="0"/>
                </a:rPr>
                <a:t>4</a:t>
              </a:r>
              <a:endParaRPr lang="en-US" sz="2600" dirty="0">
                <a:latin typeface="Times New Roman" panose="02020603050405020304" pitchFamily="18" charset="0"/>
                <a:cs typeface="Times New Roman" panose="02020603050405020304" pitchFamily="18" charset="0"/>
              </a:endParaRPr>
            </a:p>
          </p:txBody>
        </p:sp>
      </p:grpSp>
      <p:sp>
        <p:nvSpPr>
          <p:cNvPr id="28" name="Shape 7">
            <a:extLst>
              <a:ext uri="{FF2B5EF4-FFF2-40B4-BE49-F238E27FC236}">
                <a16:creationId xmlns:a16="http://schemas.microsoft.com/office/drawing/2014/main" id="{F3EFBC09-F96B-D6CA-2711-507C3F920948}"/>
              </a:ext>
            </a:extLst>
          </p:cNvPr>
          <p:cNvSpPr/>
          <p:nvPr/>
        </p:nvSpPr>
        <p:spPr>
          <a:xfrm>
            <a:off x="7216802" y="5793287"/>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9" name="Shape 7">
            <a:extLst>
              <a:ext uri="{FF2B5EF4-FFF2-40B4-BE49-F238E27FC236}">
                <a16:creationId xmlns:a16="http://schemas.microsoft.com/office/drawing/2014/main" id="{80570374-C153-7597-9410-15C7871FB121}"/>
              </a:ext>
            </a:extLst>
          </p:cNvPr>
          <p:cNvSpPr/>
          <p:nvPr/>
        </p:nvSpPr>
        <p:spPr>
          <a:xfrm>
            <a:off x="7216802" y="4466794"/>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0" name="Shape 7">
            <a:extLst>
              <a:ext uri="{FF2B5EF4-FFF2-40B4-BE49-F238E27FC236}">
                <a16:creationId xmlns:a16="http://schemas.microsoft.com/office/drawing/2014/main" id="{85613D58-BE69-7EB4-9BC7-5A5D20A7D392}"/>
              </a:ext>
            </a:extLst>
          </p:cNvPr>
          <p:cNvSpPr/>
          <p:nvPr/>
        </p:nvSpPr>
        <p:spPr>
          <a:xfrm>
            <a:off x="7216802" y="3096502"/>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1" name="Shape 7">
            <a:extLst>
              <a:ext uri="{FF2B5EF4-FFF2-40B4-BE49-F238E27FC236}">
                <a16:creationId xmlns:a16="http://schemas.microsoft.com/office/drawing/2014/main" id="{FEDCEF76-85F5-7A2B-A4BC-069F695997A7}"/>
              </a:ext>
            </a:extLst>
          </p:cNvPr>
          <p:cNvSpPr/>
          <p:nvPr/>
        </p:nvSpPr>
        <p:spPr>
          <a:xfrm>
            <a:off x="7216802" y="1726271"/>
            <a:ext cx="773073" cy="30480"/>
          </a:xfrm>
          <a:prstGeom prst="roundRect">
            <a:avLst>
              <a:gd name="adj" fmla="val 108709"/>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2" name="Text 17">
            <a:extLst>
              <a:ext uri="{FF2B5EF4-FFF2-40B4-BE49-F238E27FC236}">
                <a16:creationId xmlns:a16="http://schemas.microsoft.com/office/drawing/2014/main" id="{30886BFA-4CFC-1ACD-FEC7-B602EAE5AE50}"/>
              </a:ext>
            </a:extLst>
          </p:cNvPr>
          <p:cNvSpPr/>
          <p:nvPr/>
        </p:nvSpPr>
        <p:spPr>
          <a:xfrm>
            <a:off x="8149323" y="1405491"/>
            <a:ext cx="5905639" cy="672041"/>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What is the relationship between migration and housing prices? (Descriptive, Predictive)</a:t>
            </a:r>
          </a:p>
        </p:txBody>
      </p:sp>
      <p:sp>
        <p:nvSpPr>
          <p:cNvPr id="33" name="Text 17">
            <a:extLst>
              <a:ext uri="{FF2B5EF4-FFF2-40B4-BE49-F238E27FC236}">
                <a16:creationId xmlns:a16="http://schemas.microsoft.com/office/drawing/2014/main" id="{D333833B-8652-BC0F-1C4B-A36335000DD0}"/>
              </a:ext>
            </a:extLst>
          </p:cNvPr>
          <p:cNvSpPr/>
          <p:nvPr/>
        </p:nvSpPr>
        <p:spPr>
          <a:xfrm>
            <a:off x="8215076" y="2775722"/>
            <a:ext cx="5905639" cy="672041"/>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How does the effect on housing prices and migration vary according to counties? (Descriptive)</a:t>
            </a: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p:txBody>
      </p:sp>
      <p:sp>
        <p:nvSpPr>
          <p:cNvPr id="34" name="Text 17">
            <a:extLst>
              <a:ext uri="{FF2B5EF4-FFF2-40B4-BE49-F238E27FC236}">
                <a16:creationId xmlns:a16="http://schemas.microsoft.com/office/drawing/2014/main" id="{DB11BAE9-FEDF-DF7F-F7A4-187479C3405A}"/>
              </a:ext>
            </a:extLst>
          </p:cNvPr>
          <p:cNvSpPr/>
          <p:nvPr/>
        </p:nvSpPr>
        <p:spPr>
          <a:xfrm>
            <a:off x="8280829" y="4146014"/>
            <a:ext cx="5905639" cy="672041"/>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distribution patterns of migration and housing prices across states and time? (Descriptive)</a:t>
            </a: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p:txBody>
      </p:sp>
      <p:sp>
        <p:nvSpPr>
          <p:cNvPr id="35" name="Text 17">
            <a:extLst>
              <a:ext uri="{FF2B5EF4-FFF2-40B4-BE49-F238E27FC236}">
                <a16:creationId xmlns:a16="http://schemas.microsoft.com/office/drawing/2014/main" id="{95C6707C-489E-300D-17AA-F220357CCBA1}"/>
              </a:ext>
            </a:extLst>
          </p:cNvPr>
          <p:cNvSpPr/>
          <p:nvPr/>
        </p:nvSpPr>
        <p:spPr>
          <a:xfrm>
            <a:off x="8346582" y="5472507"/>
            <a:ext cx="5905639" cy="672041"/>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impact of urbanization driven by migration on housing prices? (Descriptive)</a:t>
            </a:r>
            <a:endParaRPr lang="en-US" sz="1700" dirty="0">
              <a:latin typeface="Times New Roman" panose="02020603050405020304" pitchFamily="18" charset="0"/>
              <a:cs typeface="Times New Roman" panose="02020603050405020304" pitchFamily="18" charset="0"/>
            </a:endParaRP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p:txBody>
      </p:sp>
      <p:grpSp>
        <p:nvGrpSpPr>
          <p:cNvPr id="36" name="Group 35">
            <a:extLst>
              <a:ext uri="{FF2B5EF4-FFF2-40B4-BE49-F238E27FC236}">
                <a16:creationId xmlns:a16="http://schemas.microsoft.com/office/drawing/2014/main" id="{FD1C93A2-8F72-C72C-598C-2D0B034F9E07}"/>
              </a:ext>
            </a:extLst>
          </p:cNvPr>
          <p:cNvGrpSpPr/>
          <p:nvPr/>
        </p:nvGrpSpPr>
        <p:grpSpPr>
          <a:xfrm>
            <a:off x="6746521" y="197015"/>
            <a:ext cx="3417494" cy="902338"/>
            <a:chOff x="5166851" y="373626"/>
            <a:chExt cx="1858298" cy="732052"/>
          </a:xfrm>
        </p:grpSpPr>
        <p:sp>
          <p:nvSpPr>
            <p:cNvPr id="37" name="TextBox 36">
              <a:extLst>
                <a:ext uri="{FF2B5EF4-FFF2-40B4-BE49-F238E27FC236}">
                  <a16:creationId xmlns:a16="http://schemas.microsoft.com/office/drawing/2014/main" id="{3650E048-8273-F110-9D33-4511E5979FB0}"/>
                </a:ext>
              </a:extLst>
            </p:cNvPr>
            <p:cNvSpPr txBox="1"/>
            <p:nvPr/>
          </p:nvSpPr>
          <p:spPr>
            <a:xfrm>
              <a:off x="5324168" y="459347"/>
              <a:ext cx="154366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RESEARCH QUESTIONS</a:t>
              </a:r>
            </a:p>
          </p:txBody>
        </p:sp>
        <p:sp>
          <p:nvSpPr>
            <p:cNvPr id="38" name="Rectangle: Rounded Corners 37">
              <a:extLst>
                <a:ext uri="{FF2B5EF4-FFF2-40B4-BE49-F238E27FC236}">
                  <a16:creationId xmlns:a16="http://schemas.microsoft.com/office/drawing/2014/main" id="{A0934708-481E-BD17-E072-6DAE5DA9D784}"/>
                </a:ext>
              </a:extLst>
            </p:cNvPr>
            <p:cNvSpPr/>
            <p:nvPr/>
          </p:nvSpPr>
          <p:spPr>
            <a:xfrm>
              <a:off x="5166851" y="373626"/>
              <a:ext cx="1858298" cy="54077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Text 8"/>
          <p:cNvSpPr/>
          <p:nvPr/>
        </p:nvSpPr>
        <p:spPr>
          <a:xfrm>
            <a:off x="998614" y="1061463"/>
            <a:ext cx="2495312" cy="311944"/>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Migration Data Sets</a:t>
            </a:r>
            <a:endParaRPr lang="en-US" sz="1950" b="1" dirty="0">
              <a:latin typeface="Times New Roman" panose="02020603050405020304" pitchFamily="18" charset="0"/>
              <a:cs typeface="Times New Roman" panose="02020603050405020304" pitchFamily="18" charset="0"/>
            </a:endParaRPr>
          </a:p>
        </p:txBody>
      </p:sp>
      <p:sp>
        <p:nvSpPr>
          <p:cNvPr id="13" name="Shape 10"/>
          <p:cNvSpPr/>
          <p:nvPr/>
        </p:nvSpPr>
        <p:spPr>
          <a:xfrm>
            <a:off x="10158174" y="4716185"/>
            <a:ext cx="3773567" cy="1789152"/>
          </a:xfrm>
          <a:prstGeom prst="roundRect">
            <a:avLst>
              <a:gd name="adj" fmla="val 1674"/>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CC53A0E-33F9-824A-94EF-65F77578CCF9}"/>
              </a:ext>
            </a:extLst>
          </p:cNvPr>
          <p:cNvPicPr>
            <a:picLocks noChangeAspect="1"/>
          </p:cNvPicPr>
          <p:nvPr/>
        </p:nvPicPr>
        <p:blipFill>
          <a:blip r:embed="rId3"/>
          <a:stretch>
            <a:fillRect/>
          </a:stretch>
        </p:blipFill>
        <p:spPr>
          <a:xfrm>
            <a:off x="9144000" y="0"/>
            <a:ext cx="5486400" cy="8229600"/>
          </a:xfrm>
          <a:prstGeom prst="rect">
            <a:avLst/>
          </a:prstGeom>
        </p:spPr>
      </p:pic>
      <p:sp>
        <p:nvSpPr>
          <p:cNvPr id="18" name="Shape 1">
            <a:extLst>
              <a:ext uri="{FF2B5EF4-FFF2-40B4-BE49-F238E27FC236}">
                <a16:creationId xmlns:a16="http://schemas.microsoft.com/office/drawing/2014/main" id="{D3316AF1-C45B-143F-CFF5-FA5B24395AC3}"/>
              </a:ext>
            </a:extLst>
          </p:cNvPr>
          <p:cNvSpPr/>
          <p:nvPr/>
        </p:nvSpPr>
        <p:spPr>
          <a:xfrm>
            <a:off x="196913" y="3825578"/>
            <a:ext cx="8823960" cy="2286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Shape 2">
            <a:extLst>
              <a:ext uri="{FF2B5EF4-FFF2-40B4-BE49-F238E27FC236}">
                <a16:creationId xmlns:a16="http://schemas.microsoft.com/office/drawing/2014/main" id="{F200C60A-2A33-A4CA-EEE5-4D661A6071A1}"/>
              </a:ext>
            </a:extLst>
          </p:cNvPr>
          <p:cNvSpPr/>
          <p:nvPr/>
        </p:nvSpPr>
        <p:spPr>
          <a:xfrm>
            <a:off x="1927719" y="3208359"/>
            <a:ext cx="22860" cy="61722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0F3A677E-2234-0D78-3B07-3A543D84BA12}"/>
              </a:ext>
            </a:extLst>
          </p:cNvPr>
          <p:cNvGrpSpPr/>
          <p:nvPr/>
        </p:nvGrpSpPr>
        <p:grpSpPr>
          <a:xfrm>
            <a:off x="1740791" y="3627220"/>
            <a:ext cx="396716" cy="396716"/>
            <a:chOff x="3095029" y="5729287"/>
            <a:chExt cx="396716" cy="396716"/>
          </a:xfrm>
        </p:grpSpPr>
        <p:sp>
          <p:nvSpPr>
            <p:cNvPr id="23" name="Shape 3">
              <a:extLst>
                <a:ext uri="{FF2B5EF4-FFF2-40B4-BE49-F238E27FC236}">
                  <a16:creationId xmlns:a16="http://schemas.microsoft.com/office/drawing/2014/main" id="{53043AAB-0192-0B9E-85DB-55296010A05C}"/>
                </a:ext>
              </a:extLst>
            </p:cNvPr>
            <p:cNvSpPr/>
            <p:nvPr/>
          </p:nvSpPr>
          <p:spPr>
            <a:xfrm>
              <a:off x="3095029" y="5729287"/>
              <a:ext cx="396716" cy="396716"/>
            </a:xfrm>
            <a:prstGeom prst="roundRect">
              <a:avLst>
                <a:gd name="adj" fmla="val 6669"/>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4" name="Text 4">
              <a:extLst>
                <a:ext uri="{FF2B5EF4-FFF2-40B4-BE49-F238E27FC236}">
                  <a16:creationId xmlns:a16="http://schemas.microsoft.com/office/drawing/2014/main" id="{60FB64B4-DF7B-59D3-CEAB-9BA213419A42}"/>
                </a:ext>
              </a:extLst>
            </p:cNvPr>
            <p:cNvSpPr/>
            <p:nvPr/>
          </p:nvSpPr>
          <p:spPr>
            <a:xfrm>
              <a:off x="3233141" y="5795367"/>
              <a:ext cx="120372" cy="264557"/>
            </a:xfrm>
            <a:prstGeom prst="rect">
              <a:avLst/>
            </a:prstGeom>
            <a:noFill/>
            <a:ln/>
          </p:spPr>
          <p:txBody>
            <a:bodyPr wrap="none" lIns="0" tIns="0" rIns="0" bIns="0" rtlCol="0" anchor="t"/>
            <a:lstStyle/>
            <a:p>
              <a:pPr marL="0" indent="0" algn="ctr">
                <a:lnSpc>
                  <a:spcPts val="2050"/>
                </a:lnSpc>
                <a:buNone/>
              </a:pPr>
              <a:r>
                <a:rPr lang="en-US" sz="2050" dirty="0">
                  <a:latin typeface="Times New Roman" panose="02020603050405020304" pitchFamily="18" charset="0"/>
                  <a:ea typeface="Tomorrow Semi Bold" pitchFamily="34" charset="-122"/>
                  <a:cs typeface="Times New Roman" panose="02020603050405020304" pitchFamily="18" charset="0"/>
                </a:rPr>
                <a:t>1</a:t>
              </a:r>
              <a:endParaRPr lang="en-US" sz="2050" dirty="0">
                <a:latin typeface="Times New Roman" panose="02020603050405020304" pitchFamily="18" charset="0"/>
                <a:cs typeface="Times New Roman" panose="02020603050405020304" pitchFamily="18" charset="0"/>
              </a:endParaRPr>
            </a:p>
          </p:txBody>
        </p:sp>
      </p:grpSp>
      <p:sp>
        <p:nvSpPr>
          <p:cNvPr id="25" name="Shape 2">
            <a:extLst>
              <a:ext uri="{FF2B5EF4-FFF2-40B4-BE49-F238E27FC236}">
                <a16:creationId xmlns:a16="http://schemas.microsoft.com/office/drawing/2014/main" id="{880E7702-ABD2-2A9F-10C7-A13A241CB24D}"/>
              </a:ext>
            </a:extLst>
          </p:cNvPr>
          <p:cNvSpPr/>
          <p:nvPr/>
        </p:nvSpPr>
        <p:spPr>
          <a:xfrm>
            <a:off x="5835582" y="4069893"/>
            <a:ext cx="22860" cy="617220"/>
          </a:xfrm>
          <a:prstGeom prst="roundRect">
            <a:avLst>
              <a:gd name="adj" fmla="val 115726"/>
            </a:avLst>
          </a:prstGeom>
          <a:solidFill>
            <a:srgbClr val="D6D0D0"/>
          </a:solidFill>
          <a:ln/>
        </p:spPr>
        <p:txBody>
          <a:bodyPr/>
          <a:lstStyle/>
          <a:p>
            <a:endParaRPr lang="en-US">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21B2D759-51DD-9023-ED0E-13D8FF7C25DC}"/>
              </a:ext>
            </a:extLst>
          </p:cNvPr>
          <p:cNvGrpSpPr/>
          <p:nvPr/>
        </p:nvGrpSpPr>
        <p:grpSpPr>
          <a:xfrm>
            <a:off x="5648654" y="3627220"/>
            <a:ext cx="396716" cy="396716"/>
            <a:chOff x="3095029" y="5729287"/>
            <a:chExt cx="396716" cy="396716"/>
          </a:xfrm>
        </p:grpSpPr>
        <p:sp>
          <p:nvSpPr>
            <p:cNvPr id="27" name="Shape 3">
              <a:extLst>
                <a:ext uri="{FF2B5EF4-FFF2-40B4-BE49-F238E27FC236}">
                  <a16:creationId xmlns:a16="http://schemas.microsoft.com/office/drawing/2014/main" id="{14D44065-6556-A06F-30BE-53BB4EF8DEFF}"/>
                </a:ext>
              </a:extLst>
            </p:cNvPr>
            <p:cNvSpPr/>
            <p:nvPr/>
          </p:nvSpPr>
          <p:spPr>
            <a:xfrm>
              <a:off x="3095029" y="5729287"/>
              <a:ext cx="396716" cy="396716"/>
            </a:xfrm>
            <a:prstGeom prst="roundRect">
              <a:avLst>
                <a:gd name="adj" fmla="val 6669"/>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8" name="Text 4">
              <a:extLst>
                <a:ext uri="{FF2B5EF4-FFF2-40B4-BE49-F238E27FC236}">
                  <a16:creationId xmlns:a16="http://schemas.microsoft.com/office/drawing/2014/main" id="{82390D75-356C-D389-4ABB-FE07D1F4A055}"/>
                </a:ext>
              </a:extLst>
            </p:cNvPr>
            <p:cNvSpPr/>
            <p:nvPr/>
          </p:nvSpPr>
          <p:spPr>
            <a:xfrm>
              <a:off x="3233141" y="5795367"/>
              <a:ext cx="120372" cy="264557"/>
            </a:xfrm>
            <a:prstGeom prst="rect">
              <a:avLst/>
            </a:prstGeom>
            <a:noFill/>
            <a:ln/>
          </p:spPr>
          <p:txBody>
            <a:bodyPr wrap="none" lIns="0" tIns="0" rIns="0" bIns="0" rtlCol="0" anchor="t"/>
            <a:lstStyle/>
            <a:p>
              <a:pPr marL="0" indent="0" algn="ctr">
                <a:lnSpc>
                  <a:spcPts val="2050"/>
                </a:lnSpc>
                <a:buNone/>
              </a:pPr>
              <a:r>
                <a:rPr lang="en-US" sz="2050" dirty="0">
                  <a:latin typeface="Times New Roman" panose="02020603050405020304" pitchFamily="18" charset="0"/>
                  <a:ea typeface="Tomorrow Semi Bold" pitchFamily="34" charset="-122"/>
                  <a:cs typeface="Times New Roman" panose="02020603050405020304" pitchFamily="18" charset="0"/>
                </a:rPr>
                <a:t>2</a:t>
              </a:r>
              <a:endParaRPr lang="en-US" sz="2050" dirty="0">
                <a:latin typeface="Times New Roman" panose="02020603050405020304" pitchFamily="18" charset="0"/>
                <a:cs typeface="Times New Roman" panose="02020603050405020304" pitchFamily="18" charset="0"/>
              </a:endParaRPr>
            </a:p>
          </p:txBody>
        </p:sp>
      </p:grpSp>
      <p:sp>
        <p:nvSpPr>
          <p:cNvPr id="29" name="Text 8">
            <a:extLst>
              <a:ext uri="{FF2B5EF4-FFF2-40B4-BE49-F238E27FC236}">
                <a16:creationId xmlns:a16="http://schemas.microsoft.com/office/drawing/2014/main" id="{5658F07A-86B5-AA81-EBC1-81CC542A0AB4}"/>
              </a:ext>
            </a:extLst>
          </p:cNvPr>
          <p:cNvSpPr/>
          <p:nvPr/>
        </p:nvSpPr>
        <p:spPr>
          <a:xfrm>
            <a:off x="5005909" y="4733070"/>
            <a:ext cx="2495312" cy="311944"/>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Housing Prices Data Set</a:t>
            </a:r>
            <a:endParaRPr lang="en-US" sz="1950" b="1" dirty="0">
              <a:latin typeface="Times New Roman" panose="02020603050405020304" pitchFamily="18" charset="0"/>
              <a:cs typeface="Times New Roman" panose="02020603050405020304" pitchFamily="18" charset="0"/>
            </a:endParaRPr>
          </a:p>
        </p:txBody>
      </p:sp>
      <p:sp>
        <p:nvSpPr>
          <p:cNvPr id="30" name="Text 17">
            <a:extLst>
              <a:ext uri="{FF2B5EF4-FFF2-40B4-BE49-F238E27FC236}">
                <a16:creationId xmlns:a16="http://schemas.microsoft.com/office/drawing/2014/main" id="{291A8031-E16B-6A77-E964-637EFBE68272}"/>
              </a:ext>
            </a:extLst>
          </p:cNvPr>
          <p:cNvSpPr/>
          <p:nvPr/>
        </p:nvSpPr>
        <p:spPr>
          <a:xfrm>
            <a:off x="320780" y="1396697"/>
            <a:ext cx="6566157" cy="2063637"/>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Internal Revenue Service (IRS) provides migration data from 2013 to 2020, based on address changes on individual income tax returns. The data includes inflows and outflows, with Agi, the aggregate migration flow at the state level, reported in thousands of dollars.</a:t>
            </a:r>
          </a:p>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Source:</a:t>
            </a:r>
            <a:r>
              <a:rPr lang="en-US" sz="1600" dirty="0">
                <a:latin typeface="Times New Roman" panose="02020603050405020304" pitchFamily="18" charset="0"/>
                <a:ea typeface="Tomorrow" pitchFamily="34" charset="-122"/>
                <a:cs typeface="Times New Roman" panose="02020603050405020304" pitchFamily="18" charset="0"/>
              </a:rPr>
              <a:t> (</a:t>
            </a:r>
            <a:r>
              <a:rPr lang="en-US" sz="1600" b="0" i="0" u="sng" dirty="0">
                <a:solidFill>
                  <a:srgbClr val="23527C"/>
                </a:solidFill>
                <a:effectLst/>
                <a:latin typeface="Times New Roman" panose="02020603050405020304" pitchFamily="18" charset="0"/>
                <a:cs typeface="Times New Roman" panose="02020603050405020304" pitchFamily="18" charset="0"/>
                <a:hlinkClick r:id="rId4"/>
              </a:rPr>
              <a:t>https://www.irs.gov/statistics/soi-tax-stats-migration-data-2013-2020</a:t>
            </a:r>
            <a:r>
              <a:rPr lang="en-US" sz="1600" b="0" i="0" dirty="0">
                <a:solidFill>
                  <a:srgbClr val="333333"/>
                </a:solidFill>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ea typeface="Tomorrow" pitchFamily="34" charset="-122"/>
              <a:cs typeface="Times New Roman" panose="02020603050405020304" pitchFamily="18" charset="0"/>
            </a:endParaRPr>
          </a:p>
          <a:p>
            <a:pPr marL="0" indent="0">
              <a:lnSpc>
                <a:spcPts val="2750"/>
              </a:lnSpc>
              <a:buNone/>
            </a:pPr>
            <a:endParaRPr lang="en-US" sz="1700" dirty="0">
              <a:latin typeface="Times New Roman" panose="02020603050405020304" pitchFamily="18" charset="0"/>
              <a:ea typeface="Tomorrow" pitchFamily="34" charset="-122"/>
              <a:cs typeface="Times New Roman" panose="02020603050405020304" pitchFamily="18" charset="0"/>
            </a:endParaRPr>
          </a:p>
        </p:txBody>
      </p:sp>
      <p:sp>
        <p:nvSpPr>
          <p:cNvPr id="31" name="Text 17">
            <a:extLst>
              <a:ext uri="{FF2B5EF4-FFF2-40B4-BE49-F238E27FC236}">
                <a16:creationId xmlns:a16="http://schemas.microsoft.com/office/drawing/2014/main" id="{8D004FA7-A9B6-B2C9-D993-DEB21392343E}"/>
              </a:ext>
            </a:extLst>
          </p:cNvPr>
          <p:cNvSpPr/>
          <p:nvPr/>
        </p:nvSpPr>
        <p:spPr>
          <a:xfrm>
            <a:off x="2145407" y="5084900"/>
            <a:ext cx="7006493" cy="1767749"/>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Federal Housing Finance Agency (FHFA) provided the housing price data set, including a uniform appraisal dataset. The data spans from 2013 to 2020, with annual housing value represented by the geoname of a county. The value is assessed by a certified appraiser.</a:t>
            </a:r>
          </a:p>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Source:</a:t>
            </a:r>
            <a:r>
              <a:rPr lang="en-US" sz="1600" dirty="0">
                <a:latin typeface="Times New Roman" panose="02020603050405020304" pitchFamily="18" charset="0"/>
                <a:ea typeface="Tomorrow" pitchFamily="34" charset="-122"/>
                <a:cs typeface="Times New Roman" panose="02020603050405020304" pitchFamily="18" charset="0"/>
              </a:rPr>
              <a:t> </a:t>
            </a:r>
            <a:r>
              <a:rPr lang="en-US" sz="1400" b="0" i="0" dirty="0">
                <a:solidFill>
                  <a:srgbClr val="333333"/>
                </a:solidFill>
                <a:effectLst/>
                <a:latin typeface="Times New Roman" panose="02020603050405020304" pitchFamily="18" charset="0"/>
                <a:cs typeface="Times New Roman" panose="02020603050405020304" pitchFamily="18" charset="0"/>
              </a:rPr>
              <a:t>(</a:t>
            </a:r>
            <a:r>
              <a:rPr lang="en-US" sz="1400" b="0" i="0" u="none" strike="noStrike" dirty="0">
                <a:solidFill>
                  <a:srgbClr val="337AB7"/>
                </a:solidFill>
                <a:effectLst/>
                <a:latin typeface="Times New Roman" panose="02020603050405020304" pitchFamily="18" charset="0"/>
                <a:cs typeface="Times New Roman" panose="02020603050405020304" pitchFamily="18" charset="0"/>
                <a:hlinkClick r:id="rId5"/>
              </a:rPr>
              <a:t>https://www.fhfa.gov/sites/default/files/2024-09/UADAggs_county_v3_2.zip</a:t>
            </a:r>
            <a:r>
              <a:rPr lang="en-US" sz="1400" b="0" i="0" dirty="0">
                <a:solidFill>
                  <a:srgbClr val="333333"/>
                </a:solidFill>
                <a:effectLst/>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ea typeface="Tomorrow" pitchFamily="34" charset="-122"/>
              <a:cs typeface="Times New Roman" panose="02020603050405020304" pitchFamily="18" charset="0"/>
            </a:endParaRPr>
          </a:p>
        </p:txBody>
      </p:sp>
      <p:grpSp>
        <p:nvGrpSpPr>
          <p:cNvPr id="35" name="Group 34">
            <a:extLst>
              <a:ext uri="{FF2B5EF4-FFF2-40B4-BE49-F238E27FC236}">
                <a16:creationId xmlns:a16="http://schemas.microsoft.com/office/drawing/2014/main" id="{FCCA9D6E-FA86-687A-D3EA-715D601D8662}"/>
              </a:ext>
            </a:extLst>
          </p:cNvPr>
          <p:cNvGrpSpPr/>
          <p:nvPr/>
        </p:nvGrpSpPr>
        <p:grpSpPr>
          <a:xfrm>
            <a:off x="1235549" y="162337"/>
            <a:ext cx="1658122" cy="649742"/>
            <a:chOff x="1235549" y="236223"/>
            <a:chExt cx="1658122" cy="649742"/>
          </a:xfrm>
        </p:grpSpPr>
        <p:sp>
          <p:nvSpPr>
            <p:cNvPr id="33" name="TextBox 32">
              <a:extLst>
                <a:ext uri="{FF2B5EF4-FFF2-40B4-BE49-F238E27FC236}">
                  <a16:creationId xmlns:a16="http://schemas.microsoft.com/office/drawing/2014/main" id="{BC2C858A-B5DD-B1EB-720E-903C210F23F8}"/>
                </a:ext>
              </a:extLst>
            </p:cNvPr>
            <p:cNvSpPr txBox="1"/>
            <p:nvPr/>
          </p:nvSpPr>
          <p:spPr>
            <a:xfrm>
              <a:off x="1490930" y="339217"/>
              <a:ext cx="114736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DATA SET</a:t>
              </a:r>
            </a:p>
          </p:txBody>
        </p:sp>
        <p:sp>
          <p:nvSpPr>
            <p:cNvPr id="34" name="Rectangle: Rounded Corners 33">
              <a:extLst>
                <a:ext uri="{FF2B5EF4-FFF2-40B4-BE49-F238E27FC236}">
                  <a16:creationId xmlns:a16="http://schemas.microsoft.com/office/drawing/2014/main" id="{B09F70BB-3186-6A03-4A74-D29BC2809060}"/>
                </a:ext>
              </a:extLst>
            </p:cNvPr>
            <p:cNvSpPr/>
            <p:nvPr/>
          </p:nvSpPr>
          <p:spPr>
            <a:xfrm>
              <a:off x="1235549" y="236223"/>
              <a:ext cx="1658122" cy="649742"/>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6" name="Text 8">
            <a:extLst>
              <a:ext uri="{FF2B5EF4-FFF2-40B4-BE49-F238E27FC236}">
                <a16:creationId xmlns:a16="http://schemas.microsoft.com/office/drawing/2014/main" id="{024773BE-2BE7-5E8C-84E1-7B0E12EFE218}"/>
              </a:ext>
            </a:extLst>
          </p:cNvPr>
          <p:cNvSpPr/>
          <p:nvPr/>
        </p:nvSpPr>
        <p:spPr>
          <a:xfrm>
            <a:off x="397622" y="7055998"/>
            <a:ext cx="2495312" cy="311944"/>
          </a:xfrm>
          <a:prstGeom prst="rect">
            <a:avLst/>
          </a:prstGeom>
          <a:noFill/>
          <a:ln/>
        </p:spPr>
        <p:txBody>
          <a:bodyPr wrap="none" lIns="0" tIns="0" rIns="0" bIns="0" rtlCol="0" anchor="t"/>
          <a:lstStyle/>
          <a:p>
            <a:pPr marL="0" indent="0">
              <a:lnSpc>
                <a:spcPts val="2450"/>
              </a:lnSpc>
              <a:buNone/>
            </a:pPr>
            <a:r>
              <a:rPr lang="en-US" sz="1950" b="1" dirty="0">
                <a:latin typeface="Times New Roman" panose="02020603050405020304" pitchFamily="18" charset="0"/>
                <a:ea typeface="Tomorrow Semi Bold" pitchFamily="34" charset="-122"/>
                <a:cs typeface="Times New Roman" panose="02020603050405020304" pitchFamily="18" charset="0"/>
              </a:rPr>
              <a:t>Prime Interest Rates</a:t>
            </a:r>
            <a:endParaRPr lang="en-US" sz="1950" b="1" dirty="0">
              <a:latin typeface="Times New Roman" panose="02020603050405020304" pitchFamily="18" charset="0"/>
              <a:cs typeface="Times New Roman" panose="02020603050405020304" pitchFamily="18" charset="0"/>
            </a:endParaRPr>
          </a:p>
        </p:txBody>
      </p:sp>
      <p:sp>
        <p:nvSpPr>
          <p:cNvPr id="37" name="Text 17">
            <a:extLst>
              <a:ext uri="{FF2B5EF4-FFF2-40B4-BE49-F238E27FC236}">
                <a16:creationId xmlns:a16="http://schemas.microsoft.com/office/drawing/2014/main" id="{C56EC9D2-4BA8-8FA9-417B-F1C20E2E9835}"/>
              </a:ext>
            </a:extLst>
          </p:cNvPr>
          <p:cNvSpPr/>
          <p:nvPr/>
        </p:nvSpPr>
        <p:spPr>
          <a:xfrm>
            <a:off x="320780" y="7410327"/>
            <a:ext cx="8371480" cy="720604"/>
          </a:xfrm>
          <a:prstGeom prst="rect">
            <a:avLst/>
          </a:prstGeom>
          <a:noFill/>
          <a:ln/>
        </p:spPr>
        <p:txBody>
          <a:bodyPr wrap="square" lIns="0" tIns="0" rIns="0" bIns="0" rtlCol="0" anchor="t"/>
          <a:lstStyle/>
          <a:p>
            <a:pPr marL="0" indent="0">
              <a:lnSpc>
                <a:spcPts val="2750"/>
              </a:lnSpc>
              <a:buNone/>
            </a:pPr>
            <a:r>
              <a:rPr lang="en-US" sz="1700" dirty="0">
                <a:latin typeface="Times New Roman" panose="02020603050405020304" pitchFamily="18" charset="0"/>
                <a:ea typeface="Tomorrow" pitchFamily="34" charset="-122"/>
                <a:cs typeface="Times New Roman" panose="02020603050405020304" pitchFamily="18" charset="0"/>
              </a:rPr>
              <a:t>The control variable is interest rate from 2013 to 2020. The interest rates were scraped from the JP Morgan Bank website and averaged by year.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1343157" y="1569783"/>
            <a:ext cx="523505" cy="1325880"/>
          </a:xfrm>
          <a:prstGeom prst="rect">
            <a:avLst/>
          </a:prstGeom>
        </p:spPr>
      </p:pic>
      <p:sp>
        <p:nvSpPr>
          <p:cNvPr id="5" name="Text 1"/>
          <p:cNvSpPr/>
          <p:nvPr/>
        </p:nvSpPr>
        <p:spPr>
          <a:xfrm>
            <a:off x="3118962" y="2153015"/>
            <a:ext cx="2298901" cy="308733"/>
          </a:xfrm>
          <a:prstGeom prst="rect">
            <a:avLst/>
          </a:prstGeom>
          <a:noFill/>
          <a:ln/>
        </p:spPr>
        <p:txBody>
          <a:bodyPr wrap="none" lIns="0" tIns="0" rIns="0" bIns="0" rtlCol="0" anchor="t"/>
          <a:lstStyle/>
          <a:p>
            <a:pPr marL="0" indent="0" algn="l">
              <a:lnSpc>
                <a:spcPts val="2000"/>
              </a:lnSpc>
              <a:buNone/>
            </a:pPr>
            <a:r>
              <a:rPr lang="en-US" sz="2400" b="1" dirty="0">
                <a:latin typeface="Times New Roman" panose="02020603050405020304" pitchFamily="18" charset="0"/>
                <a:ea typeface="Tomorrow Semi Bold" pitchFamily="34" charset="-122"/>
                <a:cs typeface="Times New Roman" panose="02020603050405020304" pitchFamily="18" charset="0"/>
              </a:rPr>
              <a:t>Migration Data</a:t>
            </a:r>
            <a:endParaRPr lang="en-US" sz="2400" b="1" dirty="0">
              <a:latin typeface="Times New Roman" panose="02020603050405020304" pitchFamily="18" charset="0"/>
              <a:cs typeface="Times New Roman" panose="02020603050405020304" pitchFamily="18" charset="0"/>
            </a:endParaRPr>
          </a:p>
        </p:txBody>
      </p:sp>
      <p:sp>
        <p:nvSpPr>
          <p:cNvPr id="8" name="Text 3"/>
          <p:cNvSpPr/>
          <p:nvPr/>
        </p:nvSpPr>
        <p:spPr>
          <a:xfrm>
            <a:off x="3118962" y="5266490"/>
            <a:ext cx="3324745" cy="258961"/>
          </a:xfrm>
          <a:prstGeom prst="rect">
            <a:avLst/>
          </a:prstGeom>
          <a:noFill/>
          <a:ln/>
        </p:spPr>
        <p:txBody>
          <a:bodyPr wrap="none" lIns="0" tIns="0" rIns="0" bIns="0" rtlCol="0" anchor="t"/>
          <a:lstStyle/>
          <a:p>
            <a:pPr marL="0" indent="0" algn="l">
              <a:lnSpc>
                <a:spcPts val="2000"/>
              </a:lnSpc>
              <a:buNone/>
            </a:pPr>
            <a:r>
              <a:rPr lang="en-US" sz="2400" b="1" dirty="0">
                <a:latin typeface="Times New Roman" panose="02020603050405020304" pitchFamily="18" charset="0"/>
                <a:ea typeface="Tomorrow Semi Bold" pitchFamily="34" charset="-122"/>
                <a:cs typeface="Times New Roman" panose="02020603050405020304" pitchFamily="18" charset="0"/>
              </a:rPr>
              <a:t>Housing</a:t>
            </a:r>
            <a:r>
              <a:rPr lang="en-US" sz="1600" b="1" dirty="0">
                <a:latin typeface="Times New Roman" panose="02020603050405020304" pitchFamily="18" charset="0"/>
                <a:ea typeface="Tomorrow Semi Bold" pitchFamily="34" charset="-122"/>
                <a:cs typeface="Times New Roman" panose="02020603050405020304" pitchFamily="18" charset="0"/>
              </a:rPr>
              <a:t> </a:t>
            </a:r>
            <a:r>
              <a:rPr lang="en-US" sz="2400" b="1" dirty="0">
                <a:latin typeface="Times New Roman" panose="02020603050405020304" pitchFamily="18" charset="0"/>
                <a:ea typeface="Tomorrow Semi Bold" pitchFamily="34" charset="-122"/>
                <a:cs typeface="Times New Roman" panose="02020603050405020304" pitchFamily="18" charset="0"/>
              </a:rPr>
              <a:t>Prices</a:t>
            </a:r>
            <a:r>
              <a:rPr lang="en-US" sz="1600" b="1" dirty="0">
                <a:latin typeface="Times New Roman" panose="02020603050405020304" pitchFamily="18" charset="0"/>
                <a:ea typeface="Tomorrow Semi Bold" pitchFamily="34" charset="-122"/>
                <a:cs typeface="Times New Roman" panose="02020603050405020304" pitchFamily="18" charset="0"/>
              </a:rPr>
              <a:t> </a:t>
            </a:r>
            <a:r>
              <a:rPr lang="en-US" sz="2400" b="1" dirty="0">
                <a:latin typeface="Times New Roman" panose="02020603050405020304" pitchFamily="18" charset="0"/>
                <a:ea typeface="Tomorrow Semi Bold" pitchFamily="34" charset="-122"/>
                <a:cs typeface="Times New Roman" panose="02020603050405020304" pitchFamily="18" charset="0"/>
              </a:rPr>
              <a:t>Data</a:t>
            </a:r>
          </a:p>
        </p:txBody>
      </p:sp>
      <p:sp>
        <p:nvSpPr>
          <p:cNvPr id="16" name="Text 9"/>
          <p:cNvSpPr/>
          <p:nvPr/>
        </p:nvSpPr>
        <p:spPr>
          <a:xfrm>
            <a:off x="3326316" y="5800262"/>
            <a:ext cx="7977768" cy="1325880"/>
          </a:xfrm>
          <a:prstGeom prst="rect">
            <a:avLst/>
          </a:prstGeom>
          <a:noFill/>
          <a:ln/>
        </p:spPr>
        <p:txBody>
          <a:bodyPr wrap="square" lIns="0" tIns="0" rIns="0" bIns="0" rtlCol="0" anchor="t"/>
          <a:lstStyle/>
          <a:p>
            <a:pPr marL="0" indent="0" algn="just">
              <a:lnSpc>
                <a:spcPct val="150000"/>
              </a:lnSpc>
              <a:buNone/>
            </a:pPr>
            <a:r>
              <a:rPr lang="en-US" dirty="0">
                <a:latin typeface="Times New Roman" panose="02020603050405020304" pitchFamily="18" charset="0"/>
                <a:ea typeface="Tomorrow" pitchFamily="34" charset="-122"/>
                <a:cs typeface="Times New Roman" panose="02020603050405020304" pitchFamily="18" charset="0"/>
              </a:rPr>
              <a:t>The Federal Housing Finance Agency suppressed some housing prices for counties with fewer than five values, but all data from purchase prices was used for housing values. The final data set included data for fifty states and the District of Columbia, subset by year, and bound into a single frame for analysis.</a:t>
            </a:r>
            <a:endParaRPr lang="en-US"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77C8677F-A859-5A45-8A66-73B203C74926}"/>
              </a:ext>
            </a:extLst>
          </p:cNvPr>
          <p:cNvGrpSpPr/>
          <p:nvPr/>
        </p:nvGrpSpPr>
        <p:grpSpPr>
          <a:xfrm>
            <a:off x="6012289" y="429681"/>
            <a:ext cx="2605823" cy="673264"/>
            <a:chOff x="9534985" y="186414"/>
            <a:chExt cx="2605823" cy="673264"/>
          </a:xfrm>
        </p:grpSpPr>
        <p:sp>
          <p:nvSpPr>
            <p:cNvPr id="17" name="TextBox 16">
              <a:extLst>
                <a:ext uri="{FF2B5EF4-FFF2-40B4-BE49-F238E27FC236}">
                  <a16:creationId xmlns:a16="http://schemas.microsoft.com/office/drawing/2014/main" id="{B917C17A-EF4F-76CA-7B37-56560F065B8B}"/>
                </a:ext>
              </a:extLst>
            </p:cNvPr>
            <p:cNvSpPr txBox="1"/>
            <p:nvPr/>
          </p:nvSpPr>
          <p:spPr>
            <a:xfrm>
              <a:off x="9768269" y="293137"/>
              <a:ext cx="2139254" cy="373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DATA PROCESSING</a:t>
              </a:r>
            </a:p>
          </p:txBody>
        </p:sp>
        <p:sp>
          <p:nvSpPr>
            <p:cNvPr id="26" name="Rectangle: Rounded Corners 25">
              <a:extLst>
                <a:ext uri="{FF2B5EF4-FFF2-40B4-BE49-F238E27FC236}">
                  <a16:creationId xmlns:a16="http://schemas.microsoft.com/office/drawing/2014/main" id="{A26B9945-71E9-4C95-2DE7-8169F804D694}"/>
                </a:ext>
              </a:extLst>
            </p:cNvPr>
            <p:cNvSpPr/>
            <p:nvPr/>
          </p:nvSpPr>
          <p:spPr>
            <a:xfrm>
              <a:off x="9534985" y="186414"/>
              <a:ext cx="2605823"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2" name="Text 9">
            <a:extLst>
              <a:ext uri="{FF2B5EF4-FFF2-40B4-BE49-F238E27FC236}">
                <a16:creationId xmlns:a16="http://schemas.microsoft.com/office/drawing/2014/main" id="{19DC9210-38DB-F041-F203-429BB9FBF353}"/>
              </a:ext>
            </a:extLst>
          </p:cNvPr>
          <p:cNvSpPr/>
          <p:nvPr/>
        </p:nvSpPr>
        <p:spPr>
          <a:xfrm>
            <a:off x="3326316" y="2700525"/>
            <a:ext cx="7977768" cy="1981008"/>
          </a:xfrm>
          <a:prstGeom prst="rect">
            <a:avLst/>
          </a:prstGeom>
          <a:noFill/>
          <a:ln/>
        </p:spPr>
        <p:txBody>
          <a:bodyPr wrap="square" lIns="0" tIns="0" rIns="0" bIns="0" rtlCol="0" anchor="t"/>
          <a:lstStyle/>
          <a:p>
            <a:pPr marL="0" indent="0" algn="just">
              <a:lnSpc>
                <a:spcPct val="150000"/>
              </a:lnSpc>
              <a:buNone/>
            </a:pPr>
            <a:r>
              <a:rPr lang="en-US" dirty="0">
                <a:latin typeface="Times New Roman" panose="02020603050405020304" pitchFamily="18" charset="0"/>
                <a:ea typeface="Tomorrow" pitchFamily="34" charset="-122"/>
                <a:cs typeface="Times New Roman" panose="02020603050405020304" pitchFamily="18" charset="0"/>
              </a:rPr>
              <a:t>There were no missing values. We changed the column names to make them more descriptive. We kept only county-level inflow data in the data set. Each year has its own file. Because the migration data is based on tax return filings, it may not accurately reflect the actual migration into the county, as some individuals who move in and out may not file a tax return.</a:t>
            </a:r>
            <a:endParaRPr lang="en-US"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7E1D105C-2DB8-E65A-C716-59C63290B933}"/>
              </a:ext>
            </a:extLst>
          </p:cNvPr>
          <p:cNvSpPr/>
          <p:nvPr/>
        </p:nvSpPr>
        <p:spPr>
          <a:xfrm>
            <a:off x="1303759" y="4795043"/>
            <a:ext cx="667047" cy="11743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65000"/>
                  </a:schemeClr>
                </a:solidFill>
                <a:latin typeface="Times New Roman" panose="02020603050405020304" pitchFamily="18" charset="0"/>
                <a:cs typeface="Times New Roman" panose="02020603050405020304" pitchFamily="18" charset="0"/>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Shape 1"/>
          <p:cNvSpPr/>
          <p:nvPr/>
        </p:nvSpPr>
        <p:spPr>
          <a:xfrm>
            <a:off x="713899" y="1812012"/>
            <a:ext cx="458986" cy="458986"/>
          </a:xfrm>
          <a:prstGeom prst="roundRect">
            <a:avLst>
              <a:gd name="adj" fmla="val 6667"/>
            </a:avLst>
          </a:prstGeom>
          <a:solidFill>
            <a:srgbClr val="F0EAE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3586286" y="1189488"/>
            <a:ext cx="7457828" cy="637461"/>
          </a:xfrm>
          <a:prstGeom prst="rect">
            <a:avLst/>
          </a:prstGeom>
          <a:noFill/>
          <a:ln/>
        </p:spPr>
        <p:txBody>
          <a:bodyPr wrap="square" lIns="0" tIns="0" rIns="0" bIns="0" rtlCol="0" anchor="t"/>
          <a:lstStyle/>
          <a:p>
            <a:pPr marL="0" indent="0">
              <a:lnSpc>
                <a:spcPts val="2500"/>
              </a:lnSpc>
              <a:buNone/>
            </a:pPr>
            <a:r>
              <a:rPr lang="en-US" sz="2000" b="1" dirty="0">
                <a:latin typeface="Times New Roman" panose="02020603050405020304" pitchFamily="18" charset="0"/>
                <a:ea typeface="Tomorrow Semi Bold" pitchFamily="34" charset="-122"/>
                <a:cs typeface="Times New Roman" panose="02020603050405020304" pitchFamily="18" charset="0"/>
              </a:rPr>
              <a:t>Finding 1: The relationship between migration and housing prices</a:t>
            </a:r>
            <a:endParaRPr lang="en-US" sz="2000" b="1" dirty="0">
              <a:latin typeface="Times New Roman" panose="02020603050405020304" pitchFamily="18" charset="0"/>
              <a:cs typeface="Times New Roman" panose="02020603050405020304" pitchFamily="18" charset="0"/>
            </a:endParaRPr>
          </a:p>
        </p:txBody>
      </p:sp>
      <p:sp>
        <p:nvSpPr>
          <p:cNvPr id="12" name="Shape 9"/>
          <p:cNvSpPr/>
          <p:nvPr/>
        </p:nvSpPr>
        <p:spPr>
          <a:xfrm>
            <a:off x="713899" y="3983950"/>
            <a:ext cx="458986" cy="458986"/>
          </a:xfrm>
          <a:prstGeom prst="roundRect">
            <a:avLst>
              <a:gd name="adj" fmla="val 6667"/>
            </a:avLst>
          </a:prstGeom>
          <a:solidFill>
            <a:srgbClr val="F0EAEA"/>
          </a:solidFill>
          <a:ln/>
        </p:spPr>
        <p:txBody>
          <a:bodyPr/>
          <a:lstStyle/>
          <a:p>
            <a:endParaRPr lang="en-US" b="1" dirty="0">
              <a:latin typeface="Times New Roman" panose="02020603050405020304" pitchFamily="18" charset="0"/>
              <a:cs typeface="Times New Roman" panose="02020603050405020304" pitchFamily="18" charset="0"/>
            </a:endParaRPr>
          </a:p>
        </p:txBody>
      </p:sp>
      <p:sp>
        <p:nvSpPr>
          <p:cNvPr id="20" name="Text 17"/>
          <p:cNvSpPr/>
          <p:nvPr/>
        </p:nvSpPr>
        <p:spPr>
          <a:xfrm>
            <a:off x="713899" y="6924675"/>
            <a:ext cx="11715150" cy="1304925"/>
          </a:xfrm>
          <a:prstGeom prst="rect">
            <a:avLst/>
          </a:prstGeom>
          <a:noFill/>
          <a:ln/>
        </p:spPr>
        <p:txBody>
          <a:bodyPr wrap="square" lIns="0" tIns="0" rIns="0" bIns="0" rtlCol="0" anchor="t"/>
          <a:lstStyle/>
          <a:p>
            <a:pPr marL="0" indent="0">
              <a:lnSpc>
                <a:spcPts val="2550"/>
              </a:lnSpc>
              <a:buNone/>
            </a:pPr>
            <a:r>
              <a:rPr lang="en-US" sz="1600" dirty="0">
                <a:latin typeface="Times New Roman" panose="02020603050405020304" pitchFamily="18" charset="0"/>
                <a:ea typeface="Tomorrow" pitchFamily="34" charset="-122"/>
                <a:cs typeface="Times New Roman" panose="02020603050405020304" pitchFamily="18" charset="0"/>
              </a:rPr>
              <a:t>There is a clear positive non-linear relationship (upward-sloping pattern) between migration and housing prices. This indicates that as the number of migrants increases, housing prices also tend to increase. The points are tightly clustered around a linear trend suggesting a high correlation.</a:t>
            </a:r>
            <a:endParaRPr lang="en-US" sz="1600" dirty="0">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002D22DF-98CC-23E0-A16D-868F9BC8F0C9}"/>
              </a:ext>
            </a:extLst>
          </p:cNvPr>
          <p:cNvGrpSpPr/>
          <p:nvPr/>
        </p:nvGrpSpPr>
        <p:grpSpPr>
          <a:xfrm>
            <a:off x="5056310" y="170177"/>
            <a:ext cx="4517781" cy="673264"/>
            <a:chOff x="2068214" y="531053"/>
            <a:chExt cx="4517781" cy="673264"/>
          </a:xfrm>
        </p:grpSpPr>
        <p:sp>
          <p:nvSpPr>
            <p:cNvPr id="21" name="TextBox 20">
              <a:extLst>
                <a:ext uri="{FF2B5EF4-FFF2-40B4-BE49-F238E27FC236}">
                  <a16:creationId xmlns:a16="http://schemas.microsoft.com/office/drawing/2014/main" id="{338EFD10-6197-73CF-2C90-75B25EE79EBA}"/>
                </a:ext>
              </a:extLst>
            </p:cNvPr>
            <p:cNvSpPr txBox="1"/>
            <p:nvPr/>
          </p:nvSpPr>
          <p:spPr>
            <a:xfrm>
              <a:off x="2153184" y="637776"/>
              <a:ext cx="434784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ptos" panose="02110004020202020204"/>
                </a:rPr>
                <a:t>ANSWERS TO RESEARCH QUESTIONS</a:t>
              </a:r>
            </a:p>
          </p:txBody>
        </p:sp>
        <p:sp>
          <p:nvSpPr>
            <p:cNvPr id="22" name="Rectangle: Rounded Corners 21">
              <a:extLst>
                <a:ext uri="{FF2B5EF4-FFF2-40B4-BE49-F238E27FC236}">
                  <a16:creationId xmlns:a16="http://schemas.microsoft.com/office/drawing/2014/main" id="{FF3C69E3-A168-7B4C-6746-3F1567A2111B}"/>
                </a:ext>
              </a:extLst>
            </p:cNvPr>
            <p:cNvSpPr/>
            <p:nvPr/>
          </p:nvSpPr>
          <p:spPr>
            <a:xfrm>
              <a:off x="2068214" y="531053"/>
              <a:ext cx="4517781" cy="673264"/>
            </a:xfrm>
            <a:prstGeom prst="roundRect">
              <a:avLst>
                <a:gd name="adj" fmla="val 50000"/>
              </a:avLst>
            </a:prstGeom>
            <a:noFill/>
            <a:ln w="19050" cap="flat" cmpd="sng" algn="ctr">
              <a:solidFill>
                <a:srgbClr val="156082">
                  <a:shade val="15000"/>
                </a:srgbClr>
              </a:solidFill>
              <a:prstDash val="solid"/>
              <a:miter lim="800000"/>
            </a:ln>
            <a:effectLst>
              <a:glow rad="228600">
                <a:sysClr val="window" lastClr="FFFFFF">
                  <a:alpha val="40000"/>
                </a:sysClr>
              </a:glow>
              <a:outerShdw blurRad="63500" sx="102000" sy="102000" algn="ctr" rotWithShape="0">
                <a:sysClr val="window" lastClr="FFFFFF">
                  <a:lumMod val="9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pic>
        <p:nvPicPr>
          <p:cNvPr id="3" name="Picture 2" descr="A graph showing a curve">
            <a:extLst>
              <a:ext uri="{FF2B5EF4-FFF2-40B4-BE49-F238E27FC236}">
                <a16:creationId xmlns:a16="http://schemas.microsoft.com/office/drawing/2014/main" id="{4E2EBA7A-81E9-C27B-4589-6FC4D2F12740}"/>
              </a:ext>
            </a:extLst>
          </p:cNvPr>
          <p:cNvPicPr>
            <a:picLocks noChangeAspect="1"/>
          </p:cNvPicPr>
          <p:nvPr/>
        </p:nvPicPr>
        <p:blipFill>
          <a:blip r:embed="rId3"/>
          <a:stretch>
            <a:fillRect/>
          </a:stretch>
        </p:blipFill>
        <p:spPr>
          <a:xfrm>
            <a:off x="2020711" y="2058919"/>
            <a:ext cx="9798756" cy="44773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2118</TotalTime>
  <Words>1917</Words>
  <Application>Microsoft Office PowerPoint</Application>
  <PresentationFormat>Custom</PresentationFormat>
  <Paragraphs>138</Paragraphs>
  <Slides>17</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Aptos</vt:lpstr>
      <vt:lpstr>Wingdings</vt:lpstr>
      <vt:lpstr>Berlin Sans FB Demi</vt:lpstr>
      <vt:lpstr>Calibri Light</vt:lpstr>
      <vt:lpstr>Cambria Math</vt:lpstr>
      <vt:lpstr>Times New Roman</vt:lpstr>
      <vt:lpstr>Segoe UI Semibold</vt:lpstr>
      <vt:lpstr>Bookman Old Style</vt:lpstr>
      <vt:lpstr>Century Gothic</vt:lpstr>
      <vt:lpstr>Calibri</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Antwi Boasiako, Simon Atta</cp:lastModifiedBy>
  <cp:revision>128</cp:revision>
  <dcterms:created xsi:type="dcterms:W3CDTF">2024-11-26T04:45:36Z</dcterms:created>
  <dcterms:modified xsi:type="dcterms:W3CDTF">2024-12-10T17:01:41Z</dcterms:modified>
</cp:coreProperties>
</file>